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osefin Sans Regular" panose="020B0604020202020204" charset="0"/>
      <p:regular r:id="rId23"/>
    </p:embeddedFont>
    <p:embeddedFont>
      <p:font typeface="Josefin Sans Regular Bold" panose="020B0604020202020204" charset="0"/>
      <p:regular r:id="rId24"/>
    </p:embeddedFont>
    <p:embeddedFont>
      <p:font typeface="Libre Franklin Bold" panose="020B0604020202020204" charset="0"/>
      <p:regular r:id="rId25"/>
    </p:embeddedFont>
    <p:embeddedFont>
      <p:font typeface="Libre Franklin Bold Bold" panose="020B0604020202020204" charset="0"/>
      <p:regular r:id="rId26"/>
    </p:embeddedFont>
    <p:embeddedFont>
      <p:font typeface="Libre Franklin Light" panose="020B0604020202020204" charset="0"/>
      <p:regular r:id="rId27"/>
    </p:embeddedFont>
    <p:embeddedFont>
      <p:font typeface="Libre Franklin Light Bold" panose="020B0604020202020204" charset="0"/>
      <p:regular r:id="rId28"/>
    </p:embeddedFont>
    <p:embeddedFont>
      <p:font typeface="Libre Franklin Medium" panose="020B0604020202020204" charset="0"/>
      <p:regular r:id="rId29"/>
    </p:embeddedFont>
    <p:embeddedFont>
      <p:font typeface="Libre Franklin Medium Bold" panose="020B0604020202020204" charset="0"/>
      <p:regular r:id="rId30"/>
    </p:embeddedFont>
    <p:embeddedFont>
      <p:font typeface="Nothing You Could Do" panose="02000000000000000000" pitchFamily="2" charset="0"/>
      <p:regular r:id="rId31"/>
    </p:embeddedFont>
    <p:embeddedFont>
      <p:font typeface="Nothing You Could Do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5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irDYwENlGBsihX1XkQMiNxSgjSodEgP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7303" y="2356221"/>
            <a:ext cx="0" cy="5565340"/>
          </a:xfrm>
          <a:prstGeom prst="line">
            <a:avLst/>
          </a:prstGeom>
          <a:ln w="19050">
            <a:solidFill>
              <a:srgbClr val="FFA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48C11058-2458-49F2-B544-5ECA724287DE}"/>
              </a:ext>
            </a:extLst>
          </p:cNvPr>
          <p:cNvSpPr txBox="1"/>
          <p:nvPr/>
        </p:nvSpPr>
        <p:spPr>
          <a:xfrm>
            <a:off x="1371600" y="2876731"/>
            <a:ext cx="4114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0" dirty="0">
                <a:solidFill>
                  <a:srgbClr val="4D5156"/>
                </a:solidFill>
                <a:effectLst/>
                <a:latin typeface="Nothing You Could Do" panose="02000000000000000000" pitchFamily="2" charset="0"/>
              </a:rPr>
              <a:t>Watch a </a:t>
            </a:r>
            <a:r>
              <a:rPr lang="en-US" sz="4800" i="0" dirty="0">
                <a:solidFill>
                  <a:srgbClr val="5F6368"/>
                </a:solidFill>
                <a:effectLst/>
                <a:latin typeface="Nothing You Could Do" panose="02000000000000000000" pitchFamily="2" charset="0"/>
              </a:rPr>
              <a:t>video with instructions on how to use this template</a:t>
            </a:r>
            <a:endParaRPr lang="sv-SE" sz="4800" dirty="0">
              <a:latin typeface="Nothing You Could Do" panose="02000000000000000000" pitchFamily="2" charset="0"/>
            </a:endParaRPr>
          </a:p>
        </p:txBody>
      </p:sp>
      <p:pic>
        <p:nvPicPr>
          <p:cNvPr id="5" name="Onlinemedia 4" title="How to Write a Persuasive Speech | A New Model and Template (Created by Cecilia Elise Wallin) PART 1">
            <a:hlinkClick r:id="" action="ppaction://media"/>
            <a:extLst>
              <a:ext uri="{FF2B5EF4-FFF2-40B4-BE49-F238E27FC236}">
                <a16:creationId xmlns:a16="http://schemas.microsoft.com/office/drawing/2014/main" id="{F003DF73-1848-4C30-BA3F-657339E81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72810" y="2216943"/>
            <a:ext cx="10405533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42456">
            <a:off x="11643188" y="3763596"/>
            <a:ext cx="9385047" cy="93850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25886">
            <a:off x="9590694" y="1368954"/>
            <a:ext cx="6207587" cy="63225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425886">
            <a:off x="10447259" y="2029042"/>
            <a:ext cx="4490975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233D5D"/>
                </a:solidFill>
                <a:latin typeface="Libre Franklin Bold"/>
              </a:rPr>
              <a:t>5. Here you create fear and excitement by describing how bad it will be if the listener does not choose to solve the problem in the way that you suggest.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00000">
            <a:off x="-3307798" y="-2635356"/>
            <a:ext cx="11656162" cy="116561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344400" y="394730"/>
            <a:ext cx="86190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637">
        <p159:morph option="byObject"/>
      </p:transition>
    </mc:Choice>
    <mc:Fallback xmlns="">
      <p:transition spd="slow" advTm="1463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44437">
            <a:off x="5618078" y="-2219917"/>
            <a:ext cx="5701810" cy="145860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044437">
            <a:off x="5860547" y="-3042439"/>
            <a:ext cx="5844527" cy="1495111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03219" y="2823542"/>
            <a:ext cx="10025177" cy="3174636"/>
            <a:chOff x="0" y="0"/>
            <a:chExt cx="13366903" cy="423284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3366903" cy="83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3"/>
                </a:lnSpc>
              </a:pPr>
              <a:r>
                <a:rPr lang="en-US" sz="4128">
                  <a:solidFill>
                    <a:srgbClr val="233D5D"/>
                  </a:solidFill>
                  <a:latin typeface="Libre Franklin Medium Bold"/>
                </a:rPr>
                <a:t>6.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80587"/>
              <a:ext cx="13366903" cy="295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03"/>
                </a:lnSpc>
              </a:pPr>
              <a:r>
                <a:rPr lang="en-US" sz="3145" dirty="0">
                  <a:solidFill>
                    <a:srgbClr val="233D5D"/>
                  </a:solidFill>
                  <a:latin typeface="Libre Franklin Bold"/>
                </a:rPr>
                <a:t>This is the turning point. 
Convince the listener to vote for you/buy your product/improve something.
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92000" y="394730"/>
            <a:ext cx="87714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1912">
        <p159:morph option="byObject"/>
      </p:transition>
    </mc:Choice>
    <mc:Fallback xmlns="">
      <p:transition spd="slow" advTm="3191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79019">
            <a:off x="-3008843" y="4758456"/>
            <a:ext cx="11676750" cy="11676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79019">
            <a:off x="13500826" y="-2167257"/>
            <a:ext cx="8066953" cy="80669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71756" y="2221296"/>
            <a:ext cx="7449497" cy="629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000000"/>
                </a:solidFill>
                <a:latin typeface="Libre Franklin Bold"/>
              </a:rPr>
              <a:t>7. Describe the reward. Here you will show how good the audience's lives will be when they have voted for you / bought your product / implemented the improvement.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44400" y="394730"/>
            <a:ext cx="86190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336">
        <p159:morph option="byObject"/>
      </p:transition>
    </mc:Choice>
    <mc:Fallback xmlns="">
      <p:transition spd="slow" advTm="1433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61145">
            <a:off x="-5154459" y="-2114140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4503" y="3038227"/>
            <a:ext cx="8516297" cy="4709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FFFFFF"/>
                </a:solidFill>
                <a:latin typeface="Libre Franklin Bold"/>
              </a:rPr>
              <a:t>8. Describe the happy fulfilling lives you audience will  get when they have made you president/bought your product/followed your advice.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1834" y="3404552"/>
            <a:ext cx="6537466" cy="58537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496800" y="394730"/>
            <a:ext cx="84666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475">
        <p159:morph option="byObject"/>
      </p:transition>
    </mc:Choice>
    <mc:Fallback xmlns="">
      <p:transition spd="slow" advTm="1447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8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61145">
            <a:off x="-5306572" y="-2620305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72344" y="2440901"/>
            <a:ext cx="7449497" cy="7889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FFFFFF"/>
                </a:solidFill>
                <a:latin typeface="Libre Franklin Bold"/>
              </a:rPr>
              <a:t>9. Here you emphasize the responsibility of the listener. Here you can also show how fantastic the listener's life will be when she/he have voted for you / bought your product / implemented the improvement.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21696" y="2923857"/>
            <a:ext cx="2353399" cy="65958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15800" y="394730"/>
            <a:ext cx="88476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243">
        <p159:morph option="byObject"/>
      </p:transition>
    </mc:Choice>
    <mc:Fallback xmlns="">
      <p:transition spd="slow" advTm="1424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61145">
            <a:off x="-5154459" y="-2114140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4503" y="3038227"/>
            <a:ext cx="7449497" cy="629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000000"/>
                </a:solidFill>
                <a:latin typeface="Libre Franklin Bold"/>
              </a:rPr>
              <a:t>10. Here you can continue to show how fantastic the listener's life will be when he/she have voted for you / bought your product / implemented the improvement.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40031" y="2750293"/>
            <a:ext cx="3990635" cy="63688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420600" y="394730"/>
            <a:ext cx="85428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205C32D2-6EC7-49AF-A593-EA1D86081A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59000" y="7715250"/>
            <a:ext cx="3428999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805">
        <p159:morph option="byObject"/>
      </p:transition>
    </mc:Choice>
    <mc:Fallback xmlns="">
      <p:transition spd="slow" advTm="11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61145">
            <a:off x="-5154459" y="-2114140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4503" y="3038227"/>
            <a:ext cx="7449497" cy="31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FFFFFF"/>
                </a:solidFill>
                <a:latin typeface="Libre Franklin Bold"/>
              </a:rPr>
              <a:t>11. Summarize what the listener has learned from listening to your speech. 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35109" y="2852284"/>
            <a:ext cx="6252762" cy="64060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268200" y="394730"/>
            <a:ext cx="8695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320">
        <p159:morph option="byObject"/>
      </p:transition>
    </mc:Choice>
    <mc:Fallback xmlns="">
      <p:transition spd="slow" advTm="932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5406" y="7320448"/>
            <a:ext cx="4877189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6.
Convince the listener to
vote for you/buy your product/
improve something
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9463" y="579207"/>
            <a:ext cx="8289074" cy="15334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45262" y="2992419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11. Summarize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3000804"/>
            <a:ext cx="9417489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 1. Show that you understand the listener’s problems
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26838" y="3914401"/>
            <a:ext cx="7761162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2. Entice the listener to want to solve the problem
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20400" y="4905436"/>
            <a:ext cx="530166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3. Show that you are a good advisor
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62857" y="5817965"/>
            <a:ext cx="4596548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4. Describe bad options
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2236" y="6718408"/>
            <a:ext cx="459654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5. Create fear and excitement
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79058" y="6718408"/>
            <a:ext cx="326012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7. Describe the reward
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3060" y="3919461"/>
            <a:ext cx="636513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10. Show how good the listener's life will be
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3682" y="4873976"/>
            <a:ext cx="67172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9. Emphasize the responsibility of the listener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8905" y="5822358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8. Describe the result
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7866" y="1171575"/>
            <a:ext cx="8132269" cy="103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7"/>
              </a:lnSpc>
            </a:pPr>
            <a:r>
              <a:rPr lang="en-US" sz="4177" dirty="0">
                <a:solidFill>
                  <a:srgbClr val="000000"/>
                </a:solidFill>
                <a:latin typeface="Josefin Sans Regular Bold"/>
              </a:rPr>
              <a:t>PERSUASIVE SPEECH
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10030" y="106433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770686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4022">
        <p159:morph option="byObject"/>
      </p:transition>
    </mc:Choice>
    <mc:Fallback xmlns="">
      <p:transition spd="slow" advTm="6402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36826">
            <a:off x="-4421661" y="6029405"/>
            <a:ext cx="8515190" cy="8515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743774">
            <a:off x="14675876" y="-2043347"/>
            <a:ext cx="5680744" cy="568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4000"/>
          </a:blip>
          <a:srcRect b="3166"/>
          <a:stretch>
            <a:fillRect/>
          </a:stretch>
        </p:blipFill>
        <p:spPr>
          <a:xfrm rot="-1345916">
            <a:off x="-627118" y="471611"/>
            <a:ext cx="6779429" cy="3692680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BE89ED80-A457-4851-9B49-E2257C8C4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448">
            <a:off x="-612249" y="10866"/>
            <a:ext cx="7036971" cy="39582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00000">
            <a:off x="4425434" y="492113"/>
            <a:ext cx="9437133" cy="95587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26122" y="1438761"/>
            <a:ext cx="7596282" cy="798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Libre Franklin Medium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have distilled this model from the structure that I see in many political speeches, in marketing, and also in inspirational self-help videos. I have then, based on my observations, and with the support of the model "the hero's journey" (used to write stories), made this model for how a persuasive speech (or text) can be structured. </a:t>
            </a:r>
            <a:endParaRPr lang="sv-SE" sz="2400" dirty="0">
              <a:effectLst/>
              <a:latin typeface="Libre Franklin Medium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Libre Franklin Medium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often get annoyed when I watch political speeches, and video commercials, because I find them manipulative. The art of persuasion, and the model I am presenting in this video, can of course be used for both good and malicious purposes.</a:t>
            </a:r>
            <a:endParaRPr lang="sv-SE" sz="2400" dirty="0">
              <a:effectLst/>
              <a:latin typeface="Libre Franklin Medium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Libre Franklin Medium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This video is not just made to help you write a great persuasive speech. Even more important is that you learn to detect if someone is trying to manipulate and deceive you.</a:t>
            </a:r>
            <a:endParaRPr lang="sv-SE" sz="2400" dirty="0">
              <a:effectLst/>
              <a:latin typeface="Libre Franklin Medium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70"/>
              </a:lnSpc>
            </a:pPr>
            <a:r>
              <a:rPr lang="en-US" sz="2204" dirty="0">
                <a:solidFill>
                  <a:srgbClr val="000000"/>
                </a:solidFill>
                <a:latin typeface="Libre Franklin Bold"/>
              </a:rPr>
              <a:t>
</a:t>
            </a:r>
            <a:r>
              <a:rPr lang="en-US" sz="3200" dirty="0">
                <a:solidFill>
                  <a:srgbClr val="000000"/>
                </a:solidFill>
                <a:latin typeface="Nothing You Could Do" panose="02000000000000000000" pitchFamily="2" charset="0"/>
              </a:rPr>
              <a:t>Cecilia</a:t>
            </a:r>
            <a:r>
              <a:rPr lang="en-US" sz="2204" dirty="0">
                <a:solidFill>
                  <a:srgbClr val="000000"/>
                </a:solidFill>
                <a:latin typeface="Libre Franklin Bold"/>
              </a:rPr>
              <a:t>
</a:t>
            </a:r>
            <a:endParaRPr lang="en-US" sz="2204" dirty="0">
              <a:solidFill>
                <a:srgbClr val="000000"/>
              </a:solidFill>
              <a:latin typeface="Nothing You Could D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649200" y="277540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4225">
        <p159:morph option="byObject"/>
      </p:transition>
    </mc:Choice>
    <mc:Fallback xmlns="">
      <p:transition spd="slow" advTm="5422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5406" y="7320448"/>
            <a:ext cx="4877189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6.
Convince the listener to
vote for you/buy your product/
improve something
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9463" y="579207"/>
            <a:ext cx="8289074" cy="15334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45262" y="2992419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11. Summarize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3000804"/>
            <a:ext cx="9417489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 1. Show that you understand the listener’s problems
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26838" y="3914401"/>
            <a:ext cx="7761162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2. Entice the listener to want to solve the problem
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20400" y="4905436"/>
            <a:ext cx="530166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3. Show that you are a good advisor
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62857" y="5817965"/>
            <a:ext cx="4596548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4. Describe bad options
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2236" y="6718408"/>
            <a:ext cx="459654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5. Create fear and excitement
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79058" y="6718408"/>
            <a:ext cx="326012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7. Describe the reward
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3060" y="3919461"/>
            <a:ext cx="636513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10. Show how good the listener's life will be
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172" y="4873976"/>
            <a:ext cx="666376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9. Emphasize the responsibility of the listener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8905" y="5822358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8. Describe the result
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7866" y="1171575"/>
            <a:ext cx="8132269" cy="103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7"/>
              </a:lnSpc>
            </a:pPr>
            <a:r>
              <a:rPr lang="en-US" sz="4177" dirty="0">
                <a:solidFill>
                  <a:srgbClr val="000000"/>
                </a:solidFill>
                <a:latin typeface="Josefin Sans Regular Bold"/>
              </a:rPr>
              <a:t>PERSUASIVE SPEECH
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10030" y="106433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66675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4022">
        <p159:morph option="byObject"/>
      </p:transition>
    </mc:Choice>
    <mc:Fallback xmlns="">
      <p:transition spd="slow" advTm="640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2182052" y="4688594"/>
            <a:ext cx="4039622" cy="40916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2139668" y="4689063"/>
            <a:ext cx="3966750" cy="40178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0233" y="4714632"/>
            <a:ext cx="3941346" cy="39921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64735" y="5614653"/>
            <a:ext cx="2674255" cy="222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5"/>
              </a:lnSpc>
              <a:spcBef>
                <a:spcPct val="0"/>
              </a:spcBef>
            </a:pPr>
            <a:r>
              <a:rPr lang="en-US" sz="2054" dirty="0">
                <a:solidFill>
                  <a:srgbClr val="000000"/>
                </a:solidFill>
                <a:latin typeface="Libre Franklin Medium"/>
              </a:rPr>
              <a:t>Write a political election speech (e.g. why you are the best presidential candidate or prime minister candidate)
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12012" y="5638387"/>
            <a:ext cx="2863975" cy="190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5"/>
              </a:lnSpc>
              <a:spcBef>
                <a:spcPct val="0"/>
              </a:spcBef>
            </a:pPr>
            <a:r>
              <a:rPr lang="en-US" sz="2054" dirty="0">
                <a:solidFill>
                  <a:srgbClr val="000000"/>
                </a:solidFill>
                <a:latin typeface="Libre Franklin Medium"/>
              </a:rPr>
              <a:t>Persuade the listener to buy a product (why is your product better than competitors' products?)
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54296" y="5638387"/>
            <a:ext cx="2737495" cy="254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5"/>
              </a:lnSpc>
              <a:spcBef>
                <a:spcPct val="0"/>
              </a:spcBef>
            </a:pPr>
            <a:r>
              <a:rPr lang="en-US" sz="2054" dirty="0">
                <a:solidFill>
                  <a:srgbClr val="000000"/>
                </a:solidFill>
                <a:latin typeface="Libre Franklin Medium"/>
              </a:rPr>
              <a:t>Persuade the listener to improve something (for example, you can persuade the listener to read more novels, eat more vegetables, exercise more...
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56015" y="1057275"/>
            <a:ext cx="1155998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62"/>
              </a:lnSpc>
            </a:pPr>
            <a:r>
              <a:rPr lang="en-US" sz="2874" dirty="0">
                <a:solidFill>
                  <a:srgbClr val="FFFFFF"/>
                </a:solidFill>
                <a:latin typeface="Libre Franklin Bold Bold"/>
              </a:rPr>
              <a:t>INSTRUCTIONS</a:t>
            </a:r>
          </a:p>
          <a:p>
            <a:pPr>
              <a:lnSpc>
                <a:spcPts val="3162"/>
              </a:lnSpc>
            </a:pPr>
            <a:r>
              <a:rPr lang="en-US" sz="2874" dirty="0">
                <a:solidFill>
                  <a:srgbClr val="FFFFFF"/>
                </a:solidFill>
                <a:latin typeface="Libre Franklin Bold Bold"/>
              </a:rPr>
              <a:t>
</a:t>
            </a:r>
            <a:r>
              <a:rPr lang="en-US" sz="2874" b="1" dirty="0">
                <a:solidFill>
                  <a:schemeClr val="tx1">
                    <a:lumMod val="85000"/>
                    <a:lumOff val="15000"/>
                  </a:schemeClr>
                </a:solidFill>
                <a:latin typeface="Libre Franklin Light" panose="020B0604020202020204" charset="0"/>
              </a:rPr>
              <a:t>You're going to write a persuasive speech.
Follow the instructions in this presentation. </a:t>
            </a:r>
            <a:r>
              <a:rPr lang="en-US" sz="2874" dirty="0">
                <a:solidFill>
                  <a:schemeClr val="tx1">
                    <a:lumMod val="85000"/>
                    <a:lumOff val="15000"/>
                  </a:schemeClr>
                </a:solidFill>
                <a:latin typeface="Libre Franklin Light" panose="020B0604020202020204" charset="0"/>
              </a:rPr>
              <a:t>
Once you have written your speech, you will have the choice of giving the speech for a small group, or for the whole class.</a:t>
            </a:r>
          </a:p>
          <a:p>
            <a:pPr>
              <a:lnSpc>
                <a:spcPts val="3162"/>
              </a:lnSpc>
            </a:pPr>
            <a:r>
              <a:rPr lang="en-US" sz="2874" dirty="0">
                <a:solidFill>
                  <a:schemeClr val="tx1">
                    <a:lumMod val="85000"/>
                    <a:lumOff val="15000"/>
                  </a:schemeClr>
                </a:solidFill>
                <a:latin typeface="Libre Franklin Light" panose="020B0604020202020204" charset="0"/>
              </a:rPr>
              <a:t>
Suggestions:</a:t>
            </a:r>
            <a:r>
              <a:rPr lang="en-US" sz="2874" dirty="0">
                <a:solidFill>
                  <a:srgbClr val="FFFFFF"/>
                </a:solidFill>
                <a:latin typeface="Libre Franklin Bold Bold"/>
              </a:rPr>
              <a:t>
</a:t>
            </a:r>
            <a:endParaRPr lang="en-US" sz="2874" dirty="0">
              <a:solidFill>
                <a:srgbClr val="233D5D"/>
              </a:solidFill>
              <a:latin typeface="Libre Franklin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2954" y="335492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7320">
        <p159:morph option="byObject"/>
      </p:transition>
    </mc:Choice>
    <mc:Fallback xmlns="">
      <p:transition spd="slow" advTm="673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74039" y="4419339"/>
            <a:ext cx="11823872" cy="7825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532132">
            <a:off x="-4471438" y="-2883927"/>
            <a:ext cx="11823872" cy="78252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05914">
            <a:off x="1328383" y="1094143"/>
            <a:ext cx="9523232" cy="5665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405914">
            <a:off x="1601163" y="932694"/>
            <a:ext cx="8618185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endParaRPr lang="en-US" sz="5600" dirty="0">
              <a:solidFill>
                <a:srgbClr val="233D5D"/>
              </a:solidFill>
              <a:latin typeface="Libre Franklin Bold"/>
            </a:endParaRPr>
          </a:p>
          <a:p>
            <a:pPr algn="ctr">
              <a:lnSpc>
                <a:spcPts val="6159"/>
              </a:lnSpc>
            </a:pPr>
            <a:r>
              <a:rPr lang="en-US" sz="5600" dirty="0">
                <a:solidFill>
                  <a:srgbClr val="233D5D"/>
                </a:solidFill>
                <a:latin typeface="Libre Franklin Bold"/>
              </a:rPr>
              <a:t>WRITE
A TITLE FOR YOUR
PERSUASIVE SPEECH HERE
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88496" y="1477314"/>
            <a:ext cx="4611401" cy="78039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92607" y="9712598"/>
            <a:ext cx="7741090" cy="27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>
                <a:solidFill>
                  <a:srgbClr val="233D5D"/>
                </a:solidFill>
                <a:latin typeface="Libre Franklin Light Bold"/>
              </a:rPr>
              <a:t>FÖRNAMN EFTERNAM, KLASS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87200" y="394730"/>
            <a:ext cx="9076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903">
        <p159:morph option="byObject"/>
      </p:transition>
    </mc:Choice>
    <mc:Fallback xmlns="">
      <p:transition spd="slow" advTm="2290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786273">
            <a:off x="-2880804" y="3780220"/>
            <a:ext cx="13189624" cy="131896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24278" y="1101664"/>
            <a:ext cx="14470375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>
              <a:lnSpc>
                <a:spcPts val="6720"/>
              </a:lnSpc>
            </a:pPr>
            <a:r>
              <a:rPr lang="en-US" sz="5600" dirty="0">
                <a:solidFill>
                  <a:srgbClr val="233D5D"/>
                </a:solidFill>
                <a:latin typeface="Libre Franklin Medium Bold"/>
              </a:rPr>
              <a:t>1. Make the listener feel like a hero. Show that you understand the listener's problem (before you type a text here, you'll need to decide which problem to solve for your audience).
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68200" y="394730"/>
            <a:ext cx="8695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212">
        <p159:morph option="byObject"/>
      </p:transition>
    </mc:Choice>
    <mc:Fallback xmlns="">
      <p:transition spd="slow" advTm="1921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20144">
            <a:off x="-4681000" y="1798717"/>
            <a:ext cx="13449112" cy="134491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41522" y="3514827"/>
            <a:ext cx="8136174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233D5D"/>
                </a:solidFill>
                <a:latin typeface="Libre Franklin Medium Bold"/>
              </a:rPr>
              <a:t>2. Here you entice the listener to want to solve their problem.
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20600" y="394730"/>
            <a:ext cx="85428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623">
        <p159:morph option="byObject"/>
      </p:transition>
    </mc:Choice>
    <mc:Fallback xmlns="">
      <p:transition spd="slow" advTm="862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74868">
            <a:off x="12250836" y="2580218"/>
            <a:ext cx="9088421" cy="9088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22467">
            <a:off x="-2096838" y="-5153678"/>
            <a:ext cx="10396963" cy="103969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51555">
            <a:off x="2014755" y="1555083"/>
            <a:ext cx="8395330" cy="54340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451555">
            <a:off x="2850745" y="2560159"/>
            <a:ext cx="7306263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0"/>
              </a:lnSpc>
            </a:pPr>
            <a:r>
              <a:rPr lang="en-US" sz="4527" dirty="0">
                <a:solidFill>
                  <a:srgbClr val="233D5D"/>
                </a:solidFill>
                <a:latin typeface="Libre Franklin Bold"/>
              </a:rPr>
              <a:t>3. Here you show that</a:t>
            </a:r>
          </a:p>
          <a:p>
            <a:pPr>
              <a:lnSpc>
                <a:spcPts val="4980"/>
              </a:lnSpc>
            </a:pPr>
            <a:r>
              <a:rPr lang="en-US" sz="4527" dirty="0">
                <a:solidFill>
                  <a:srgbClr val="233D5D"/>
                </a:solidFill>
                <a:latin typeface="Libre Franklin Bold"/>
              </a:rPr>
              <a:t>you are a good advisor that the listener can have confidence in.
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76848" y="2939960"/>
            <a:ext cx="3464896" cy="63183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87200" y="394730"/>
            <a:ext cx="9076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42">
        <p159:morph option="byObject"/>
      </p:transition>
    </mc:Choice>
    <mc:Fallback xmlns="">
      <p:transition spd="slow" advTm="2304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57470" y="1300303"/>
            <a:ext cx="8640108" cy="87514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607580">
            <a:off x="-5379011" y="1230873"/>
            <a:ext cx="11823872" cy="78252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27873" y="2649518"/>
            <a:ext cx="7047382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6"/>
              </a:lnSpc>
            </a:pPr>
            <a:r>
              <a:rPr lang="en-US" sz="3338" dirty="0">
                <a:solidFill>
                  <a:srgbClr val="233D5D"/>
                </a:solidFill>
                <a:latin typeface="Libre Franklin Medium Bold"/>
              </a:rPr>
              <a:t>4. Here you describe 
possible solutions that do not work. (If you're writing a political election speech, you can write why the other parties' solutions aren't working. If you're selling a product, write why your competitors' products aren't working well. If you’re persuading your listener to improve something, explain why the listener's own attempts to solve the problem haven't worked.)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47124" y="394730"/>
            <a:ext cx="8916369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124">
        <p159:morph option="byObject"/>
      </p:transition>
    </mc:Choice>
    <mc:Fallback xmlns="">
      <p:transition spd="slow" advTm="3012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1004</Words>
  <Application>Microsoft Office PowerPoint</Application>
  <PresentationFormat>Anpassad</PresentationFormat>
  <Paragraphs>67</Paragraphs>
  <Slides>17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12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30" baseType="lpstr">
      <vt:lpstr>Calibri</vt:lpstr>
      <vt:lpstr>Nothing You Could Do</vt:lpstr>
      <vt:lpstr>Nothing You Could Do Bold</vt:lpstr>
      <vt:lpstr>Arial</vt:lpstr>
      <vt:lpstr>Libre Franklin Bold</vt:lpstr>
      <vt:lpstr>Libre Franklin Medium</vt:lpstr>
      <vt:lpstr>Josefin Sans Regular Bold</vt:lpstr>
      <vt:lpstr>Libre Franklin Light Bold</vt:lpstr>
      <vt:lpstr>Josefin Sans Regular</vt:lpstr>
      <vt:lpstr>Libre Franklin Light</vt:lpstr>
      <vt:lpstr>Libre Franklin Bold Bold</vt:lpstr>
      <vt:lpstr>Libre Franklin Medium Bold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Tobias Andersson</dc:creator>
  <cp:lastModifiedBy>Tobias Andersson</cp:lastModifiedBy>
  <cp:revision>3</cp:revision>
  <dcterms:created xsi:type="dcterms:W3CDTF">2020-09-08T18:56:14Z</dcterms:created>
  <dcterms:modified xsi:type="dcterms:W3CDTF">2020-09-13T09:54:41Z</dcterms:modified>
</cp:coreProperties>
</file>