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Libre Franklin Bold" panose="020B0604020202020204" charset="0"/>
      <p:regular r:id="rId20"/>
    </p:embeddedFont>
    <p:embeddedFont>
      <p:font typeface="Libre Franklin Bold Bold" panose="020B0604020202020204" charset="0"/>
      <p:regular r:id="rId21"/>
    </p:embeddedFont>
    <p:embeddedFont>
      <p:font typeface="Libre Franklin Light" panose="020B0604020202020204" charset="0"/>
      <p:regular r:id="rId22"/>
    </p:embeddedFont>
    <p:embeddedFont>
      <p:font typeface="Libre Franklin Light Bold" panose="020B0604020202020204" charset="0"/>
      <p:regular r:id="rId23"/>
    </p:embeddedFont>
    <p:embeddedFont>
      <p:font typeface="Libre Franklin Medium" panose="020B0604020202020204" charset="0"/>
      <p:regular r:id="rId24"/>
    </p:embeddedFont>
    <p:embeddedFont>
      <p:font typeface="Libre Franklin Medium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51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HvTy2vRKMkQ?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DD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2182052" y="4688594"/>
            <a:ext cx="4039622" cy="4091698"/>
          </a:xfrm>
          <a:prstGeom prst="rect">
            <a:avLst/>
          </a:prstGeom>
        </p:spPr>
      </p:pic>
      <p:pic>
        <p:nvPicPr>
          <p:cNvPr id="3" name="Picture 3"/>
          <p:cNvPicPr>
            <a:picLocks noChangeAspect="1"/>
          </p:cNvPicPr>
          <p:nvPr/>
        </p:nvPicPr>
        <p:blipFill>
          <a:blip r:embed="rId3"/>
          <a:srcRect/>
          <a:stretch>
            <a:fillRect/>
          </a:stretch>
        </p:blipFill>
        <p:spPr>
          <a:xfrm rot="-5400000">
            <a:off x="12139668" y="4689063"/>
            <a:ext cx="3966750" cy="4017887"/>
          </a:xfrm>
          <a:prstGeom prst="rect">
            <a:avLst/>
          </a:prstGeom>
        </p:spPr>
      </p:pic>
      <p:pic>
        <p:nvPicPr>
          <p:cNvPr id="4" name="Picture 4"/>
          <p:cNvPicPr>
            <a:picLocks noChangeAspect="1"/>
          </p:cNvPicPr>
          <p:nvPr/>
        </p:nvPicPr>
        <p:blipFill>
          <a:blip r:embed="rId4"/>
          <a:srcRect/>
          <a:stretch>
            <a:fillRect/>
          </a:stretch>
        </p:blipFill>
        <p:spPr>
          <a:xfrm>
            <a:off x="7210233" y="4714632"/>
            <a:ext cx="3941346" cy="3992155"/>
          </a:xfrm>
          <a:prstGeom prst="rect">
            <a:avLst/>
          </a:prstGeom>
        </p:spPr>
      </p:pic>
      <p:sp>
        <p:nvSpPr>
          <p:cNvPr id="5" name="TextBox 5"/>
          <p:cNvSpPr txBox="1"/>
          <p:nvPr/>
        </p:nvSpPr>
        <p:spPr>
          <a:xfrm>
            <a:off x="2864735" y="5614653"/>
            <a:ext cx="2674255" cy="1878953"/>
          </a:xfrm>
          <a:prstGeom prst="rect">
            <a:avLst/>
          </a:prstGeom>
        </p:spPr>
        <p:txBody>
          <a:bodyPr lIns="0" tIns="0" rIns="0" bIns="0" rtlCol="0" anchor="t">
            <a:spAutoFit/>
          </a:bodyPr>
          <a:lstStyle/>
          <a:p>
            <a:pPr>
              <a:lnSpc>
                <a:spcPts val="2465"/>
              </a:lnSpc>
              <a:spcBef>
                <a:spcPct val="0"/>
              </a:spcBef>
            </a:pPr>
            <a:r>
              <a:rPr lang="en-US" sz="2054">
                <a:solidFill>
                  <a:srgbClr val="000000"/>
                </a:solidFill>
                <a:latin typeface="Libre Franklin Medium"/>
              </a:rPr>
              <a:t>Skriv ett politiskt valtal (t.ex. varför du är den bästa presidentkandidaten eller statsminister-kandidaten)</a:t>
            </a:r>
          </a:p>
        </p:txBody>
      </p:sp>
      <p:sp>
        <p:nvSpPr>
          <p:cNvPr id="6" name="TextBox 6"/>
          <p:cNvSpPr txBox="1"/>
          <p:nvPr/>
        </p:nvSpPr>
        <p:spPr>
          <a:xfrm>
            <a:off x="7712012" y="5638387"/>
            <a:ext cx="2863975" cy="1878953"/>
          </a:xfrm>
          <a:prstGeom prst="rect">
            <a:avLst/>
          </a:prstGeom>
        </p:spPr>
        <p:txBody>
          <a:bodyPr lIns="0" tIns="0" rIns="0" bIns="0" rtlCol="0" anchor="t">
            <a:spAutoFit/>
          </a:bodyPr>
          <a:lstStyle/>
          <a:p>
            <a:pPr>
              <a:lnSpc>
                <a:spcPts val="2465"/>
              </a:lnSpc>
              <a:spcBef>
                <a:spcPct val="0"/>
              </a:spcBef>
            </a:pPr>
            <a:r>
              <a:rPr lang="en-US" sz="2054">
                <a:solidFill>
                  <a:srgbClr val="000000"/>
                </a:solidFill>
                <a:latin typeface="Libre Franklin Medium"/>
              </a:rPr>
              <a:t>Argumentera för att sälja en produkt/idé (varför är din produkt bättre än konkurrenternas produkter?)</a:t>
            </a:r>
          </a:p>
        </p:txBody>
      </p:sp>
      <p:sp>
        <p:nvSpPr>
          <p:cNvPr id="7" name="TextBox 7"/>
          <p:cNvSpPr txBox="1"/>
          <p:nvPr/>
        </p:nvSpPr>
        <p:spPr>
          <a:xfrm>
            <a:off x="12754296" y="5638387"/>
            <a:ext cx="2737495" cy="2818429"/>
          </a:xfrm>
          <a:prstGeom prst="rect">
            <a:avLst/>
          </a:prstGeom>
        </p:spPr>
        <p:txBody>
          <a:bodyPr lIns="0" tIns="0" rIns="0" bIns="0" rtlCol="0" anchor="t">
            <a:spAutoFit/>
          </a:bodyPr>
          <a:lstStyle/>
          <a:p>
            <a:pPr>
              <a:lnSpc>
                <a:spcPts val="2465"/>
              </a:lnSpc>
              <a:spcBef>
                <a:spcPct val="0"/>
              </a:spcBef>
            </a:pPr>
            <a:r>
              <a:rPr lang="en-US" sz="2054">
                <a:solidFill>
                  <a:srgbClr val="000000"/>
                </a:solidFill>
                <a:latin typeface="Libre Franklin Medium"/>
              </a:rPr>
              <a:t>Argumentera för att lyssnaren ska förbättra något (till exempel kan du argumentera för att lyssnaren ska läsa fler romaner, äta mer grönsaker, motionera mer ...</a:t>
            </a:r>
          </a:p>
        </p:txBody>
      </p:sp>
      <p:sp>
        <p:nvSpPr>
          <p:cNvPr id="8" name="TextBox 8"/>
          <p:cNvSpPr txBox="1"/>
          <p:nvPr/>
        </p:nvSpPr>
        <p:spPr>
          <a:xfrm>
            <a:off x="2156014" y="1057275"/>
            <a:ext cx="11704815" cy="3207412"/>
          </a:xfrm>
          <a:prstGeom prst="rect">
            <a:avLst/>
          </a:prstGeom>
        </p:spPr>
        <p:txBody>
          <a:bodyPr lIns="0" tIns="0" rIns="0" bIns="0" rtlCol="0" anchor="t">
            <a:spAutoFit/>
          </a:bodyPr>
          <a:lstStyle/>
          <a:p>
            <a:pPr>
              <a:lnSpc>
                <a:spcPts val="3162"/>
              </a:lnSpc>
            </a:pPr>
            <a:r>
              <a:rPr lang="en-US" sz="2874" dirty="0">
                <a:solidFill>
                  <a:srgbClr val="FFFFFF"/>
                </a:solidFill>
                <a:latin typeface="Libre Franklin Bold Bold"/>
              </a:rPr>
              <a:t>INSTRUKTIONER</a:t>
            </a:r>
          </a:p>
          <a:p>
            <a:pPr>
              <a:lnSpc>
                <a:spcPts val="3162"/>
              </a:lnSpc>
            </a:pPr>
            <a:endParaRPr lang="en-US" sz="2874" dirty="0">
              <a:solidFill>
                <a:srgbClr val="FFFFFF"/>
              </a:solidFill>
              <a:latin typeface="Libre Franklin Bold Bold"/>
            </a:endParaRPr>
          </a:p>
          <a:p>
            <a:pPr>
              <a:lnSpc>
                <a:spcPts val="3162"/>
              </a:lnSpc>
            </a:pPr>
            <a:r>
              <a:rPr lang="en-US" sz="2874" dirty="0">
                <a:solidFill>
                  <a:srgbClr val="233D5D"/>
                </a:solidFill>
                <a:latin typeface="Libre Franklin Bold"/>
              </a:rPr>
              <a:t>Du ska </a:t>
            </a:r>
            <a:r>
              <a:rPr lang="en-US" sz="2874" dirty="0" err="1">
                <a:solidFill>
                  <a:srgbClr val="233D5D"/>
                </a:solidFill>
                <a:latin typeface="Libre Franklin Bold"/>
              </a:rPr>
              <a:t>skriva</a:t>
            </a:r>
            <a:r>
              <a:rPr lang="en-US" sz="2874" dirty="0">
                <a:solidFill>
                  <a:srgbClr val="233D5D"/>
                </a:solidFill>
                <a:latin typeface="Libre Franklin Bold"/>
              </a:rPr>
              <a:t> </a:t>
            </a:r>
            <a:r>
              <a:rPr lang="en-US" sz="2874" dirty="0" err="1">
                <a:solidFill>
                  <a:srgbClr val="233D5D"/>
                </a:solidFill>
                <a:latin typeface="Libre Franklin Bold"/>
              </a:rPr>
              <a:t>ett</a:t>
            </a:r>
            <a:r>
              <a:rPr lang="en-US" sz="2874" dirty="0">
                <a:solidFill>
                  <a:srgbClr val="233D5D"/>
                </a:solidFill>
                <a:latin typeface="Libre Franklin Bold"/>
              </a:rPr>
              <a:t> </a:t>
            </a:r>
            <a:r>
              <a:rPr lang="en-US" sz="2874" dirty="0" err="1">
                <a:solidFill>
                  <a:srgbClr val="233D5D"/>
                </a:solidFill>
                <a:latin typeface="Libre Franklin Bold"/>
              </a:rPr>
              <a:t>argumenterande</a:t>
            </a:r>
            <a:r>
              <a:rPr lang="en-US" sz="2874" dirty="0">
                <a:solidFill>
                  <a:srgbClr val="233D5D"/>
                </a:solidFill>
                <a:latin typeface="Libre Franklin Bold"/>
              </a:rPr>
              <a:t> </a:t>
            </a:r>
            <a:r>
              <a:rPr lang="en-US" sz="2874" dirty="0" err="1">
                <a:solidFill>
                  <a:srgbClr val="233D5D"/>
                </a:solidFill>
                <a:latin typeface="Libre Franklin Bold"/>
              </a:rPr>
              <a:t>tal</a:t>
            </a:r>
            <a:r>
              <a:rPr lang="en-US" sz="2874" dirty="0">
                <a:solidFill>
                  <a:srgbClr val="233D5D"/>
                </a:solidFill>
                <a:latin typeface="Libre Franklin Bold"/>
              </a:rPr>
              <a:t>.</a:t>
            </a:r>
          </a:p>
          <a:p>
            <a:pPr>
              <a:lnSpc>
                <a:spcPts val="3162"/>
              </a:lnSpc>
            </a:pPr>
            <a:r>
              <a:rPr lang="en-US" sz="2874" dirty="0" err="1">
                <a:solidFill>
                  <a:srgbClr val="233D5D"/>
                </a:solidFill>
                <a:latin typeface="Libre Franklin Light"/>
              </a:rPr>
              <a:t>Följ</a:t>
            </a:r>
            <a:r>
              <a:rPr lang="en-US" sz="2874" dirty="0">
                <a:solidFill>
                  <a:srgbClr val="233D5D"/>
                </a:solidFill>
                <a:latin typeface="Libre Franklin Light"/>
              </a:rPr>
              <a:t> </a:t>
            </a:r>
            <a:r>
              <a:rPr lang="en-US" sz="2874" dirty="0" err="1">
                <a:solidFill>
                  <a:srgbClr val="233D5D"/>
                </a:solidFill>
                <a:latin typeface="Libre Franklin Light"/>
              </a:rPr>
              <a:t>instruktionerna</a:t>
            </a:r>
            <a:r>
              <a:rPr lang="en-US" sz="2874" dirty="0">
                <a:solidFill>
                  <a:srgbClr val="233D5D"/>
                </a:solidFill>
                <a:latin typeface="Libre Franklin Light"/>
              </a:rPr>
              <a:t> </a:t>
            </a:r>
            <a:r>
              <a:rPr lang="en-US" sz="2874" dirty="0" err="1">
                <a:solidFill>
                  <a:srgbClr val="233D5D"/>
                </a:solidFill>
                <a:latin typeface="Libre Franklin Light"/>
              </a:rPr>
              <a:t>i</a:t>
            </a:r>
            <a:r>
              <a:rPr lang="en-US" sz="2874" dirty="0">
                <a:solidFill>
                  <a:srgbClr val="233D5D"/>
                </a:solidFill>
                <a:latin typeface="Libre Franklin Light"/>
              </a:rPr>
              <a:t> den </a:t>
            </a:r>
            <a:r>
              <a:rPr lang="en-US" sz="2874" dirty="0" err="1">
                <a:solidFill>
                  <a:srgbClr val="233D5D"/>
                </a:solidFill>
                <a:latin typeface="Libre Franklin Light"/>
              </a:rPr>
              <a:t>här</a:t>
            </a:r>
            <a:r>
              <a:rPr lang="en-US" sz="2874" dirty="0">
                <a:solidFill>
                  <a:srgbClr val="233D5D"/>
                </a:solidFill>
                <a:latin typeface="Libre Franklin Light"/>
              </a:rPr>
              <a:t> </a:t>
            </a:r>
            <a:r>
              <a:rPr lang="en-US" sz="2874" dirty="0" err="1">
                <a:solidFill>
                  <a:srgbClr val="233D5D"/>
                </a:solidFill>
                <a:latin typeface="Libre Franklin Light"/>
              </a:rPr>
              <a:t>presentationen</a:t>
            </a:r>
            <a:r>
              <a:rPr lang="en-US" sz="2874" dirty="0">
                <a:solidFill>
                  <a:srgbClr val="233D5D"/>
                </a:solidFill>
                <a:latin typeface="Libre Franklin Light"/>
              </a:rPr>
              <a:t>. </a:t>
            </a:r>
          </a:p>
          <a:p>
            <a:pPr>
              <a:lnSpc>
                <a:spcPts val="3162"/>
              </a:lnSpc>
            </a:pPr>
            <a:r>
              <a:rPr lang="en-US" sz="2874" dirty="0" err="1">
                <a:solidFill>
                  <a:srgbClr val="233D5D"/>
                </a:solidFill>
                <a:latin typeface="Libre Franklin Light"/>
              </a:rPr>
              <a:t>När</a:t>
            </a:r>
            <a:r>
              <a:rPr lang="en-US" sz="2874" dirty="0">
                <a:solidFill>
                  <a:srgbClr val="233D5D"/>
                </a:solidFill>
                <a:latin typeface="Libre Franklin Light"/>
              </a:rPr>
              <a:t> du </a:t>
            </a:r>
            <a:r>
              <a:rPr lang="en-US" sz="2874" dirty="0" err="1">
                <a:solidFill>
                  <a:srgbClr val="233D5D"/>
                </a:solidFill>
                <a:latin typeface="Libre Franklin Light"/>
              </a:rPr>
              <a:t>skrivit</a:t>
            </a:r>
            <a:r>
              <a:rPr lang="en-US" sz="2874" dirty="0">
                <a:solidFill>
                  <a:srgbClr val="233D5D"/>
                </a:solidFill>
                <a:latin typeface="Libre Franklin Light"/>
              </a:rPr>
              <a:t> </a:t>
            </a:r>
            <a:r>
              <a:rPr lang="en-US" sz="2874" dirty="0" err="1">
                <a:solidFill>
                  <a:srgbClr val="233D5D"/>
                </a:solidFill>
                <a:latin typeface="Libre Franklin Light"/>
              </a:rPr>
              <a:t>ditt</a:t>
            </a:r>
            <a:r>
              <a:rPr lang="en-US" sz="2874" dirty="0">
                <a:solidFill>
                  <a:srgbClr val="233D5D"/>
                </a:solidFill>
                <a:latin typeface="Libre Franklin Light"/>
              </a:rPr>
              <a:t> </a:t>
            </a:r>
            <a:r>
              <a:rPr lang="en-US" sz="2874" dirty="0" err="1">
                <a:solidFill>
                  <a:srgbClr val="233D5D"/>
                </a:solidFill>
                <a:latin typeface="Libre Franklin Light"/>
              </a:rPr>
              <a:t>tal</a:t>
            </a:r>
            <a:r>
              <a:rPr lang="en-US" sz="2874" dirty="0">
                <a:solidFill>
                  <a:srgbClr val="233D5D"/>
                </a:solidFill>
                <a:latin typeface="Libre Franklin Light"/>
              </a:rPr>
              <a:t> </a:t>
            </a:r>
            <a:r>
              <a:rPr lang="en-US" sz="2874" dirty="0" err="1">
                <a:solidFill>
                  <a:srgbClr val="233D5D"/>
                </a:solidFill>
                <a:latin typeface="Libre Franklin Light"/>
              </a:rPr>
              <a:t>får</a:t>
            </a:r>
            <a:r>
              <a:rPr lang="en-US" sz="2874" dirty="0">
                <a:solidFill>
                  <a:srgbClr val="233D5D"/>
                </a:solidFill>
                <a:latin typeface="Libre Franklin Light"/>
              </a:rPr>
              <a:t> du </a:t>
            </a:r>
            <a:r>
              <a:rPr lang="en-US" sz="2874" dirty="0" err="1">
                <a:solidFill>
                  <a:srgbClr val="233D5D"/>
                </a:solidFill>
                <a:latin typeface="Libre Franklin Light"/>
              </a:rPr>
              <a:t>välja</a:t>
            </a:r>
            <a:r>
              <a:rPr lang="en-US" sz="2874" dirty="0">
                <a:solidFill>
                  <a:srgbClr val="233D5D"/>
                </a:solidFill>
                <a:latin typeface="Libre Franklin Light"/>
              </a:rPr>
              <a:t> </a:t>
            </a:r>
            <a:r>
              <a:rPr lang="en-US" sz="2874" dirty="0" err="1">
                <a:solidFill>
                  <a:srgbClr val="233D5D"/>
                </a:solidFill>
                <a:latin typeface="Libre Franklin Light"/>
              </a:rPr>
              <a:t>på</a:t>
            </a:r>
            <a:r>
              <a:rPr lang="en-US" sz="2874" dirty="0">
                <a:solidFill>
                  <a:srgbClr val="233D5D"/>
                </a:solidFill>
                <a:latin typeface="Libre Franklin Light"/>
              </a:rPr>
              <a:t> </a:t>
            </a:r>
            <a:r>
              <a:rPr lang="en-US" sz="2874" dirty="0" err="1">
                <a:solidFill>
                  <a:srgbClr val="233D5D"/>
                </a:solidFill>
                <a:latin typeface="Libre Franklin Light"/>
              </a:rPr>
              <a:t>att</a:t>
            </a:r>
            <a:r>
              <a:rPr lang="en-US" sz="2874" dirty="0">
                <a:solidFill>
                  <a:srgbClr val="233D5D"/>
                </a:solidFill>
                <a:latin typeface="Libre Franklin Light"/>
              </a:rPr>
              <a:t> </a:t>
            </a:r>
            <a:r>
              <a:rPr lang="en-US" sz="2874" dirty="0" err="1">
                <a:solidFill>
                  <a:srgbClr val="233D5D"/>
                </a:solidFill>
                <a:latin typeface="Libre Franklin Light"/>
              </a:rPr>
              <a:t>hålla</a:t>
            </a:r>
            <a:r>
              <a:rPr lang="en-US" sz="2874" dirty="0">
                <a:solidFill>
                  <a:srgbClr val="233D5D"/>
                </a:solidFill>
                <a:latin typeface="Libre Franklin Light"/>
              </a:rPr>
              <a:t> </a:t>
            </a:r>
            <a:r>
              <a:rPr lang="en-US" sz="2874" dirty="0" err="1">
                <a:solidFill>
                  <a:srgbClr val="233D5D"/>
                </a:solidFill>
                <a:latin typeface="Libre Franklin Light"/>
              </a:rPr>
              <a:t>talet</a:t>
            </a:r>
            <a:endParaRPr lang="en-US" sz="2874" dirty="0">
              <a:solidFill>
                <a:srgbClr val="233D5D"/>
              </a:solidFill>
              <a:latin typeface="Libre Franklin Light"/>
            </a:endParaRPr>
          </a:p>
          <a:p>
            <a:pPr>
              <a:lnSpc>
                <a:spcPts val="3162"/>
              </a:lnSpc>
            </a:pPr>
            <a:r>
              <a:rPr lang="en-US" sz="2874" dirty="0" err="1">
                <a:solidFill>
                  <a:srgbClr val="233D5D"/>
                </a:solidFill>
                <a:latin typeface="Libre Franklin Light"/>
              </a:rPr>
              <a:t>för</a:t>
            </a:r>
            <a:r>
              <a:rPr lang="en-US" sz="2874" dirty="0">
                <a:solidFill>
                  <a:srgbClr val="233D5D"/>
                </a:solidFill>
                <a:latin typeface="Libre Franklin Light"/>
              </a:rPr>
              <a:t> </a:t>
            </a:r>
            <a:r>
              <a:rPr lang="en-US" sz="2874" dirty="0" err="1">
                <a:solidFill>
                  <a:srgbClr val="233D5D"/>
                </a:solidFill>
                <a:latin typeface="Libre Franklin Light"/>
              </a:rPr>
              <a:t>en</a:t>
            </a:r>
            <a:r>
              <a:rPr lang="en-US" sz="2874" dirty="0">
                <a:solidFill>
                  <a:srgbClr val="233D5D"/>
                </a:solidFill>
                <a:latin typeface="Libre Franklin Light"/>
              </a:rPr>
              <a:t> </a:t>
            </a:r>
            <a:r>
              <a:rPr lang="en-US" sz="2874" dirty="0" err="1">
                <a:solidFill>
                  <a:srgbClr val="233D5D"/>
                </a:solidFill>
                <a:latin typeface="Libre Franklin Light"/>
              </a:rPr>
              <a:t>liten</a:t>
            </a:r>
            <a:r>
              <a:rPr lang="en-US" sz="2874" dirty="0">
                <a:solidFill>
                  <a:srgbClr val="233D5D"/>
                </a:solidFill>
                <a:latin typeface="Libre Franklin Light"/>
              </a:rPr>
              <a:t> </a:t>
            </a:r>
            <a:r>
              <a:rPr lang="en-US" sz="2874" dirty="0" err="1">
                <a:solidFill>
                  <a:srgbClr val="233D5D"/>
                </a:solidFill>
                <a:latin typeface="Libre Franklin Light"/>
              </a:rPr>
              <a:t>grupp</a:t>
            </a:r>
            <a:r>
              <a:rPr lang="en-US" sz="2874" dirty="0">
                <a:solidFill>
                  <a:srgbClr val="233D5D"/>
                </a:solidFill>
                <a:latin typeface="Libre Franklin Light"/>
              </a:rPr>
              <a:t>, </a:t>
            </a:r>
            <a:r>
              <a:rPr lang="en-US" sz="2874" dirty="0" err="1">
                <a:solidFill>
                  <a:srgbClr val="233D5D"/>
                </a:solidFill>
                <a:latin typeface="Libre Franklin Light"/>
              </a:rPr>
              <a:t>eller</a:t>
            </a:r>
            <a:r>
              <a:rPr lang="en-US" sz="2874" dirty="0">
                <a:solidFill>
                  <a:srgbClr val="233D5D"/>
                </a:solidFill>
                <a:latin typeface="Libre Franklin Light"/>
              </a:rPr>
              <a:t> </a:t>
            </a:r>
            <a:r>
              <a:rPr lang="en-US" sz="2874" dirty="0" err="1">
                <a:solidFill>
                  <a:srgbClr val="233D5D"/>
                </a:solidFill>
                <a:latin typeface="Libre Franklin Light"/>
              </a:rPr>
              <a:t>för</a:t>
            </a:r>
            <a:r>
              <a:rPr lang="en-US" sz="2874" dirty="0">
                <a:solidFill>
                  <a:srgbClr val="233D5D"/>
                </a:solidFill>
                <a:latin typeface="Libre Franklin Light"/>
              </a:rPr>
              <a:t> </a:t>
            </a:r>
            <a:r>
              <a:rPr lang="en-US" sz="2874" dirty="0" err="1">
                <a:solidFill>
                  <a:srgbClr val="233D5D"/>
                </a:solidFill>
                <a:latin typeface="Libre Franklin Light"/>
              </a:rPr>
              <a:t>hela</a:t>
            </a:r>
            <a:r>
              <a:rPr lang="en-US" sz="2874" dirty="0">
                <a:solidFill>
                  <a:srgbClr val="233D5D"/>
                </a:solidFill>
                <a:latin typeface="Libre Franklin Light"/>
              </a:rPr>
              <a:t> </a:t>
            </a:r>
            <a:r>
              <a:rPr lang="en-US" sz="2874" dirty="0" err="1">
                <a:solidFill>
                  <a:srgbClr val="233D5D"/>
                </a:solidFill>
                <a:latin typeface="Libre Franklin Light"/>
              </a:rPr>
              <a:t>klassen</a:t>
            </a:r>
            <a:r>
              <a:rPr lang="en-US" sz="2874" dirty="0">
                <a:solidFill>
                  <a:srgbClr val="233D5D"/>
                </a:solidFill>
                <a:latin typeface="Libre Franklin Light"/>
              </a:rPr>
              <a:t>.</a:t>
            </a:r>
          </a:p>
          <a:p>
            <a:pPr>
              <a:lnSpc>
                <a:spcPts val="3162"/>
              </a:lnSpc>
            </a:pPr>
            <a:endParaRPr lang="en-US" sz="2874" dirty="0">
              <a:solidFill>
                <a:srgbClr val="233D5D"/>
              </a:solidFill>
              <a:latin typeface="Libre Franklin Light"/>
            </a:endParaRPr>
          </a:p>
          <a:p>
            <a:pPr>
              <a:lnSpc>
                <a:spcPts val="3162"/>
              </a:lnSpc>
            </a:pPr>
            <a:r>
              <a:rPr lang="en-US" sz="2874" dirty="0">
                <a:solidFill>
                  <a:srgbClr val="233D5D"/>
                </a:solidFill>
                <a:latin typeface="Libre Franklin Light"/>
              </a:rPr>
              <a:t> </a:t>
            </a:r>
            <a:r>
              <a:rPr lang="en-US" sz="2874" dirty="0" err="1">
                <a:solidFill>
                  <a:srgbClr val="233D5D"/>
                </a:solidFill>
                <a:latin typeface="Libre Franklin Light"/>
              </a:rPr>
              <a:t>Förslag</a:t>
            </a:r>
            <a:r>
              <a:rPr lang="en-US" sz="2874" dirty="0">
                <a:solidFill>
                  <a:srgbClr val="233D5D"/>
                </a:solidFill>
                <a:latin typeface="Libre Franklin Light"/>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7320">
        <p159:morph option="byObject"/>
      </p:transition>
    </mc:Choice>
    <mc:Fallback xmlns="">
      <p:transition spd="slow" advTm="6732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ADD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579019">
            <a:off x="-3008843" y="4758456"/>
            <a:ext cx="11676750" cy="11676750"/>
          </a:xfrm>
          <a:prstGeom prst="rect">
            <a:avLst/>
          </a:prstGeom>
        </p:spPr>
      </p:pic>
      <p:pic>
        <p:nvPicPr>
          <p:cNvPr id="3" name="Picture 3"/>
          <p:cNvPicPr>
            <a:picLocks noChangeAspect="1"/>
          </p:cNvPicPr>
          <p:nvPr/>
        </p:nvPicPr>
        <p:blipFill>
          <a:blip r:embed="rId3"/>
          <a:srcRect/>
          <a:stretch>
            <a:fillRect/>
          </a:stretch>
        </p:blipFill>
        <p:spPr>
          <a:xfrm rot="-2579019">
            <a:off x="13500826" y="-2167257"/>
            <a:ext cx="8066953" cy="8066953"/>
          </a:xfrm>
          <a:prstGeom prst="rect">
            <a:avLst/>
          </a:prstGeom>
        </p:spPr>
      </p:pic>
      <p:sp>
        <p:nvSpPr>
          <p:cNvPr id="4" name="TextBox 4"/>
          <p:cNvSpPr txBox="1"/>
          <p:nvPr/>
        </p:nvSpPr>
        <p:spPr>
          <a:xfrm>
            <a:off x="3071756" y="2221296"/>
            <a:ext cx="7449497" cy="6235763"/>
          </a:xfrm>
          <a:prstGeom prst="rect">
            <a:avLst/>
          </a:prstGeom>
        </p:spPr>
        <p:txBody>
          <a:bodyPr lIns="0" tIns="0" rIns="0" bIns="0" rtlCol="0" anchor="t">
            <a:spAutoFit/>
          </a:bodyPr>
          <a:lstStyle/>
          <a:p>
            <a:pPr algn="ctr">
              <a:lnSpc>
                <a:spcPts val="6163"/>
              </a:lnSpc>
              <a:spcBef>
                <a:spcPct val="0"/>
              </a:spcBef>
            </a:pPr>
            <a:r>
              <a:rPr lang="en-US" sz="4402">
                <a:solidFill>
                  <a:srgbClr val="000000"/>
                </a:solidFill>
                <a:latin typeface="Libre Franklin Bold"/>
              </a:rPr>
              <a:t>7. Beskriv belöningen. Här visar du hur bra publikens liv kommer att bli när de har röstat på dig/köpt din produkt/genomfört förbättringen.</a:t>
            </a:r>
          </a:p>
          <a:p>
            <a:pPr algn="ctr">
              <a:lnSpc>
                <a:spcPts val="6163"/>
              </a:lnSpc>
              <a:spcBef>
                <a:spcPct val="0"/>
              </a:spcBef>
            </a:pPr>
            <a:endParaRPr lang="en-US" sz="4402">
              <a:solidFill>
                <a:srgbClr val="000000"/>
              </a:solidFill>
              <a:latin typeface="Libre Franklin Bold"/>
            </a:endParaRPr>
          </a:p>
          <a:p>
            <a:pPr algn="ctr">
              <a:lnSpc>
                <a:spcPts val="6163"/>
              </a:lnSpc>
              <a:spcBef>
                <a:spcPct val="0"/>
              </a:spcBef>
            </a:pPr>
            <a:endParaRPr lang="en-US" sz="4402">
              <a:solidFill>
                <a:srgbClr val="000000"/>
              </a:solidFill>
              <a:latin typeface="Libre Franklin Bo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4336">
        <p159:morph option="byObject"/>
      </p:transition>
    </mc:Choice>
    <mc:Fallback xmlns="">
      <p:transition spd="slow" advTm="14336">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A19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61145">
            <a:off x="-5154459" y="-2114140"/>
            <a:ext cx="9674436" cy="6402718"/>
          </a:xfrm>
          <a:prstGeom prst="rect">
            <a:avLst/>
          </a:prstGeom>
        </p:spPr>
      </p:pic>
      <p:pic>
        <p:nvPicPr>
          <p:cNvPr id="3" name="Picture 3"/>
          <p:cNvPicPr>
            <a:picLocks noChangeAspect="1"/>
          </p:cNvPicPr>
          <p:nvPr/>
        </p:nvPicPr>
        <p:blipFill>
          <a:blip r:embed="rId2"/>
          <a:srcRect/>
          <a:stretch>
            <a:fillRect/>
          </a:stretch>
        </p:blipFill>
        <p:spPr>
          <a:xfrm rot="-319332">
            <a:off x="7350317" y="1635388"/>
            <a:ext cx="16300736" cy="10788123"/>
          </a:xfrm>
          <a:prstGeom prst="rect">
            <a:avLst/>
          </a:prstGeom>
        </p:spPr>
      </p:pic>
      <p:sp>
        <p:nvSpPr>
          <p:cNvPr id="4" name="TextBox 4"/>
          <p:cNvSpPr txBox="1"/>
          <p:nvPr/>
        </p:nvSpPr>
        <p:spPr>
          <a:xfrm>
            <a:off x="1694503" y="3038227"/>
            <a:ext cx="7449497" cy="3887567"/>
          </a:xfrm>
          <a:prstGeom prst="rect">
            <a:avLst/>
          </a:prstGeom>
        </p:spPr>
        <p:txBody>
          <a:bodyPr lIns="0" tIns="0" rIns="0" bIns="0" rtlCol="0" anchor="t">
            <a:spAutoFit/>
          </a:bodyPr>
          <a:lstStyle/>
          <a:p>
            <a:pPr>
              <a:lnSpc>
                <a:spcPts val="6163"/>
              </a:lnSpc>
              <a:spcBef>
                <a:spcPct val="0"/>
              </a:spcBef>
            </a:pPr>
            <a:r>
              <a:rPr lang="en-US" sz="4402">
                <a:solidFill>
                  <a:srgbClr val="FFFFFF"/>
                </a:solidFill>
                <a:latin typeface="Libre Franklin Bold"/>
              </a:rPr>
              <a:t>8. Beskriv resultatet av att välja dig till president/köpa din produkt/följa ditt råd.</a:t>
            </a:r>
          </a:p>
          <a:p>
            <a:pPr>
              <a:lnSpc>
                <a:spcPts val="6163"/>
              </a:lnSpc>
              <a:spcBef>
                <a:spcPct val="0"/>
              </a:spcBef>
            </a:pPr>
            <a:endParaRPr lang="en-US" sz="4402">
              <a:solidFill>
                <a:srgbClr val="FFFFFF"/>
              </a:solidFill>
              <a:latin typeface="Libre Franklin Bold"/>
            </a:endParaRPr>
          </a:p>
          <a:p>
            <a:pPr>
              <a:lnSpc>
                <a:spcPts val="6163"/>
              </a:lnSpc>
              <a:spcBef>
                <a:spcPct val="0"/>
              </a:spcBef>
            </a:pPr>
            <a:endParaRPr lang="en-US" sz="4402">
              <a:solidFill>
                <a:srgbClr val="FFFFFF"/>
              </a:solidFill>
              <a:latin typeface="Libre Franklin Bold"/>
            </a:endParaRPr>
          </a:p>
        </p:txBody>
      </p:sp>
      <p:pic>
        <p:nvPicPr>
          <p:cNvPr id="5" name="Picture 5"/>
          <p:cNvPicPr>
            <a:picLocks noChangeAspect="1"/>
          </p:cNvPicPr>
          <p:nvPr/>
        </p:nvPicPr>
        <p:blipFill>
          <a:blip r:embed="rId3"/>
          <a:srcRect/>
          <a:stretch>
            <a:fillRect/>
          </a:stretch>
        </p:blipFill>
        <p:spPr>
          <a:xfrm>
            <a:off x="10721834" y="3404552"/>
            <a:ext cx="6537466" cy="585374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4475">
        <p159:morph option="byObject"/>
      </p:transition>
    </mc:Choice>
    <mc:Fallback xmlns="">
      <p:transition spd="slow" advTm="14475">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E8E6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61145">
            <a:off x="-5231564" y="-2298715"/>
            <a:ext cx="9674436" cy="6402718"/>
          </a:xfrm>
          <a:prstGeom prst="rect">
            <a:avLst/>
          </a:prstGeom>
        </p:spPr>
      </p:pic>
      <p:pic>
        <p:nvPicPr>
          <p:cNvPr id="3" name="Picture 3"/>
          <p:cNvPicPr>
            <a:picLocks noChangeAspect="1"/>
          </p:cNvPicPr>
          <p:nvPr/>
        </p:nvPicPr>
        <p:blipFill>
          <a:blip r:embed="rId2"/>
          <a:srcRect/>
          <a:stretch>
            <a:fillRect/>
          </a:stretch>
        </p:blipFill>
        <p:spPr>
          <a:xfrm rot="-319332">
            <a:off x="7350317" y="1635388"/>
            <a:ext cx="16300736" cy="10788123"/>
          </a:xfrm>
          <a:prstGeom prst="rect">
            <a:avLst/>
          </a:prstGeom>
        </p:spPr>
      </p:pic>
      <p:sp>
        <p:nvSpPr>
          <p:cNvPr id="4" name="TextBox 4"/>
          <p:cNvSpPr txBox="1"/>
          <p:nvPr/>
        </p:nvSpPr>
        <p:spPr>
          <a:xfrm>
            <a:off x="1644497" y="2923857"/>
            <a:ext cx="7449497" cy="7889596"/>
          </a:xfrm>
          <a:prstGeom prst="rect">
            <a:avLst/>
          </a:prstGeom>
        </p:spPr>
        <p:txBody>
          <a:bodyPr lIns="0" tIns="0" rIns="0" bIns="0" rtlCol="0" anchor="t">
            <a:spAutoFit/>
          </a:bodyPr>
          <a:lstStyle/>
          <a:p>
            <a:pPr>
              <a:lnSpc>
                <a:spcPts val="6163"/>
              </a:lnSpc>
              <a:spcBef>
                <a:spcPct val="0"/>
              </a:spcBef>
            </a:pPr>
            <a:r>
              <a:rPr lang="en-US" sz="4402" dirty="0">
                <a:solidFill>
                  <a:srgbClr val="FFFFFF"/>
                </a:solidFill>
                <a:latin typeface="Libre Franklin Bold"/>
              </a:rPr>
              <a:t>9. </a:t>
            </a:r>
            <a:r>
              <a:rPr lang="en-US" sz="4402" dirty="0" err="1">
                <a:solidFill>
                  <a:srgbClr val="FFFFFF"/>
                </a:solidFill>
                <a:latin typeface="Libre Franklin Bold"/>
              </a:rPr>
              <a:t>Här</a:t>
            </a:r>
            <a:r>
              <a:rPr lang="en-US" sz="4402" dirty="0">
                <a:solidFill>
                  <a:srgbClr val="FFFFFF"/>
                </a:solidFill>
                <a:latin typeface="Libre Franklin Bold"/>
              </a:rPr>
              <a:t> </a:t>
            </a:r>
            <a:r>
              <a:rPr lang="en-US" sz="4402" dirty="0" err="1">
                <a:solidFill>
                  <a:srgbClr val="FFFFFF"/>
                </a:solidFill>
                <a:latin typeface="Libre Franklin Bold"/>
              </a:rPr>
              <a:t>betonar</a:t>
            </a:r>
            <a:r>
              <a:rPr lang="en-US" sz="4402" dirty="0">
                <a:solidFill>
                  <a:srgbClr val="FFFFFF"/>
                </a:solidFill>
                <a:latin typeface="Libre Franklin Bold"/>
              </a:rPr>
              <a:t> du </a:t>
            </a:r>
            <a:r>
              <a:rPr lang="en-US" sz="4402" dirty="0" err="1">
                <a:solidFill>
                  <a:srgbClr val="FFFFFF"/>
                </a:solidFill>
                <a:latin typeface="Libre Franklin Bold"/>
              </a:rPr>
              <a:t>lyssnarens</a:t>
            </a:r>
            <a:r>
              <a:rPr lang="en-US" sz="4402" dirty="0">
                <a:solidFill>
                  <a:srgbClr val="FFFFFF"/>
                </a:solidFill>
                <a:latin typeface="Libre Franklin Bold"/>
              </a:rPr>
              <a:t> </a:t>
            </a:r>
            <a:r>
              <a:rPr lang="en-US" sz="4402" dirty="0" err="1">
                <a:solidFill>
                  <a:srgbClr val="FFFFFF"/>
                </a:solidFill>
                <a:latin typeface="Libre Franklin Bold"/>
              </a:rPr>
              <a:t>ansvar</a:t>
            </a:r>
            <a:r>
              <a:rPr lang="en-US" sz="4402" dirty="0">
                <a:solidFill>
                  <a:srgbClr val="FFFFFF"/>
                </a:solidFill>
                <a:latin typeface="Libre Franklin Bold"/>
              </a:rPr>
              <a:t>. </a:t>
            </a:r>
            <a:r>
              <a:rPr lang="en-US" sz="4402" dirty="0" err="1">
                <a:solidFill>
                  <a:srgbClr val="FFFFFF"/>
                </a:solidFill>
                <a:latin typeface="Libre Franklin Bold"/>
              </a:rPr>
              <a:t>Här</a:t>
            </a:r>
            <a:r>
              <a:rPr lang="en-US" sz="4402" dirty="0">
                <a:solidFill>
                  <a:srgbClr val="FFFFFF"/>
                </a:solidFill>
                <a:latin typeface="Libre Franklin Bold"/>
              </a:rPr>
              <a:t> </a:t>
            </a:r>
            <a:r>
              <a:rPr lang="en-US" sz="4402" dirty="0" err="1">
                <a:solidFill>
                  <a:srgbClr val="FFFFFF"/>
                </a:solidFill>
                <a:latin typeface="Libre Franklin Bold"/>
              </a:rPr>
              <a:t>kan</a:t>
            </a:r>
            <a:r>
              <a:rPr lang="en-US" sz="4402" dirty="0">
                <a:solidFill>
                  <a:srgbClr val="FFFFFF"/>
                </a:solidFill>
                <a:latin typeface="Libre Franklin Bold"/>
              </a:rPr>
              <a:t> du </a:t>
            </a:r>
            <a:r>
              <a:rPr lang="en-US" sz="4402" dirty="0" err="1">
                <a:solidFill>
                  <a:srgbClr val="FFFFFF"/>
                </a:solidFill>
                <a:latin typeface="Libre Franklin Bold"/>
              </a:rPr>
              <a:t>också</a:t>
            </a:r>
            <a:r>
              <a:rPr lang="en-US" sz="4402" dirty="0">
                <a:solidFill>
                  <a:srgbClr val="FFFFFF"/>
                </a:solidFill>
                <a:latin typeface="Libre Franklin Bold"/>
              </a:rPr>
              <a:t> visa </a:t>
            </a:r>
            <a:r>
              <a:rPr lang="en-US" sz="4402" dirty="0" err="1">
                <a:solidFill>
                  <a:srgbClr val="FFFFFF"/>
                </a:solidFill>
                <a:latin typeface="Libre Franklin Bold"/>
              </a:rPr>
              <a:t>hur</a:t>
            </a:r>
            <a:r>
              <a:rPr lang="en-US" sz="4402" dirty="0">
                <a:solidFill>
                  <a:srgbClr val="FFFFFF"/>
                </a:solidFill>
                <a:latin typeface="Libre Franklin Bold"/>
              </a:rPr>
              <a:t> </a:t>
            </a:r>
            <a:r>
              <a:rPr lang="en-US" sz="4402" dirty="0" err="1">
                <a:solidFill>
                  <a:srgbClr val="FFFFFF"/>
                </a:solidFill>
                <a:latin typeface="Libre Franklin Bold"/>
              </a:rPr>
              <a:t>fantastiskt</a:t>
            </a:r>
            <a:r>
              <a:rPr lang="en-US" sz="4402" dirty="0">
                <a:solidFill>
                  <a:srgbClr val="FFFFFF"/>
                </a:solidFill>
                <a:latin typeface="Libre Franklin Bold"/>
              </a:rPr>
              <a:t> bra </a:t>
            </a:r>
            <a:r>
              <a:rPr lang="en-US" sz="4402" dirty="0" err="1">
                <a:solidFill>
                  <a:srgbClr val="FFFFFF"/>
                </a:solidFill>
                <a:latin typeface="Libre Franklin Bold"/>
              </a:rPr>
              <a:t>publikens</a:t>
            </a:r>
            <a:r>
              <a:rPr lang="en-US" sz="4402" dirty="0">
                <a:solidFill>
                  <a:srgbClr val="FFFFFF"/>
                </a:solidFill>
                <a:latin typeface="Libre Franklin Bold"/>
              </a:rPr>
              <a:t> liv </a:t>
            </a:r>
            <a:r>
              <a:rPr lang="en-US" sz="4402" dirty="0" err="1">
                <a:solidFill>
                  <a:srgbClr val="FFFFFF"/>
                </a:solidFill>
                <a:latin typeface="Libre Franklin Bold"/>
              </a:rPr>
              <a:t>kommer</a:t>
            </a:r>
            <a:r>
              <a:rPr lang="en-US" sz="4402" dirty="0">
                <a:solidFill>
                  <a:srgbClr val="FFFFFF"/>
                </a:solidFill>
                <a:latin typeface="Libre Franklin Bold"/>
              </a:rPr>
              <a:t> </a:t>
            </a:r>
            <a:r>
              <a:rPr lang="en-US" sz="4402" dirty="0" err="1">
                <a:solidFill>
                  <a:srgbClr val="FFFFFF"/>
                </a:solidFill>
                <a:latin typeface="Libre Franklin Bold"/>
              </a:rPr>
              <a:t>att</a:t>
            </a:r>
            <a:r>
              <a:rPr lang="en-US" sz="4402" dirty="0">
                <a:solidFill>
                  <a:srgbClr val="FFFFFF"/>
                </a:solidFill>
                <a:latin typeface="Libre Franklin Bold"/>
              </a:rPr>
              <a:t> </a:t>
            </a:r>
            <a:r>
              <a:rPr lang="en-US" sz="4402" dirty="0" err="1">
                <a:solidFill>
                  <a:srgbClr val="FFFFFF"/>
                </a:solidFill>
                <a:latin typeface="Libre Franklin Bold"/>
              </a:rPr>
              <a:t>bli</a:t>
            </a:r>
            <a:r>
              <a:rPr lang="en-US" sz="4402" dirty="0">
                <a:solidFill>
                  <a:srgbClr val="FFFFFF"/>
                </a:solidFill>
                <a:latin typeface="Libre Franklin Bold"/>
              </a:rPr>
              <a:t> </a:t>
            </a:r>
            <a:r>
              <a:rPr lang="en-US" sz="4402" dirty="0" err="1">
                <a:solidFill>
                  <a:srgbClr val="FFFFFF"/>
                </a:solidFill>
                <a:latin typeface="Libre Franklin Bold"/>
              </a:rPr>
              <a:t>när</a:t>
            </a:r>
            <a:r>
              <a:rPr lang="en-US" sz="4402" dirty="0">
                <a:solidFill>
                  <a:srgbClr val="FFFFFF"/>
                </a:solidFill>
                <a:latin typeface="Libre Franklin Bold"/>
              </a:rPr>
              <a:t> de har </a:t>
            </a:r>
            <a:r>
              <a:rPr lang="en-US" sz="4402" dirty="0" err="1">
                <a:solidFill>
                  <a:srgbClr val="FFFFFF"/>
                </a:solidFill>
                <a:latin typeface="Libre Franklin Bold"/>
              </a:rPr>
              <a:t>röstat</a:t>
            </a:r>
            <a:r>
              <a:rPr lang="en-US" sz="4402" dirty="0">
                <a:solidFill>
                  <a:srgbClr val="FFFFFF"/>
                </a:solidFill>
                <a:latin typeface="Libre Franklin Bold"/>
              </a:rPr>
              <a:t> </a:t>
            </a:r>
            <a:r>
              <a:rPr lang="en-US" sz="4402" dirty="0" err="1">
                <a:solidFill>
                  <a:srgbClr val="FFFFFF"/>
                </a:solidFill>
                <a:latin typeface="Libre Franklin Bold"/>
              </a:rPr>
              <a:t>på</a:t>
            </a:r>
            <a:r>
              <a:rPr lang="en-US" sz="4402" dirty="0">
                <a:solidFill>
                  <a:srgbClr val="FFFFFF"/>
                </a:solidFill>
                <a:latin typeface="Libre Franklin Bold"/>
              </a:rPr>
              <a:t> dig/</a:t>
            </a:r>
            <a:r>
              <a:rPr lang="en-US" sz="4402" dirty="0" err="1">
                <a:solidFill>
                  <a:srgbClr val="FFFFFF"/>
                </a:solidFill>
                <a:latin typeface="Libre Franklin Bold"/>
              </a:rPr>
              <a:t>köpt</a:t>
            </a:r>
            <a:r>
              <a:rPr lang="en-US" sz="4402" dirty="0">
                <a:solidFill>
                  <a:srgbClr val="FFFFFF"/>
                </a:solidFill>
                <a:latin typeface="Libre Franklin Bold"/>
              </a:rPr>
              <a:t> din </a:t>
            </a:r>
            <a:r>
              <a:rPr lang="en-US" sz="4402" dirty="0" err="1">
                <a:solidFill>
                  <a:srgbClr val="FFFFFF"/>
                </a:solidFill>
                <a:latin typeface="Libre Franklin Bold"/>
              </a:rPr>
              <a:t>produkt</a:t>
            </a:r>
            <a:r>
              <a:rPr lang="en-US" sz="4402" dirty="0">
                <a:solidFill>
                  <a:srgbClr val="FFFFFF"/>
                </a:solidFill>
                <a:latin typeface="Libre Franklin Bold"/>
              </a:rPr>
              <a:t>/</a:t>
            </a:r>
            <a:r>
              <a:rPr lang="en-US" sz="4402" dirty="0" err="1">
                <a:solidFill>
                  <a:srgbClr val="FFFFFF"/>
                </a:solidFill>
                <a:latin typeface="Libre Franklin Bold"/>
              </a:rPr>
              <a:t>genomfört</a:t>
            </a:r>
            <a:r>
              <a:rPr lang="en-US" sz="4402" dirty="0">
                <a:solidFill>
                  <a:srgbClr val="FFFFFF"/>
                </a:solidFill>
                <a:latin typeface="Libre Franklin Bold"/>
              </a:rPr>
              <a:t> </a:t>
            </a:r>
            <a:r>
              <a:rPr lang="en-US" sz="4402" dirty="0" err="1">
                <a:solidFill>
                  <a:srgbClr val="FFFFFF"/>
                </a:solidFill>
                <a:latin typeface="Libre Franklin Bold"/>
              </a:rPr>
              <a:t>förbättringen</a:t>
            </a:r>
            <a:r>
              <a:rPr lang="en-US" sz="4402" dirty="0">
                <a:solidFill>
                  <a:srgbClr val="FFFFFF"/>
                </a:solidFill>
                <a:latin typeface="Libre Franklin Bold"/>
              </a:rPr>
              <a:t>.</a:t>
            </a:r>
          </a:p>
          <a:p>
            <a:pPr>
              <a:lnSpc>
                <a:spcPts val="6163"/>
              </a:lnSpc>
              <a:spcBef>
                <a:spcPct val="0"/>
              </a:spcBef>
            </a:pPr>
            <a:endParaRPr lang="en-US" sz="4402" dirty="0">
              <a:solidFill>
                <a:srgbClr val="FFFFFF"/>
              </a:solidFill>
              <a:latin typeface="Libre Franklin Bold"/>
            </a:endParaRPr>
          </a:p>
          <a:p>
            <a:pPr>
              <a:lnSpc>
                <a:spcPts val="6163"/>
              </a:lnSpc>
              <a:spcBef>
                <a:spcPct val="0"/>
              </a:spcBef>
            </a:pPr>
            <a:endParaRPr lang="en-US" sz="4402" dirty="0">
              <a:solidFill>
                <a:srgbClr val="FFFFFF"/>
              </a:solidFill>
              <a:latin typeface="Libre Franklin Bold"/>
            </a:endParaRPr>
          </a:p>
        </p:txBody>
      </p:sp>
      <p:pic>
        <p:nvPicPr>
          <p:cNvPr id="5" name="Picture 5"/>
          <p:cNvPicPr>
            <a:picLocks noChangeAspect="1"/>
          </p:cNvPicPr>
          <p:nvPr/>
        </p:nvPicPr>
        <p:blipFill>
          <a:blip r:embed="rId3"/>
          <a:srcRect/>
          <a:stretch>
            <a:fillRect/>
          </a:stretch>
        </p:blipFill>
        <p:spPr>
          <a:xfrm>
            <a:off x="13321696" y="2923857"/>
            <a:ext cx="2353399" cy="659584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4243">
        <p159:morph option="byObject"/>
      </p:transition>
    </mc:Choice>
    <mc:Fallback xmlns="">
      <p:transition spd="slow" advTm="14243">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61145">
            <a:off x="-5154459" y="-2114140"/>
            <a:ext cx="9674436" cy="6402718"/>
          </a:xfrm>
          <a:prstGeom prst="rect">
            <a:avLst/>
          </a:prstGeom>
        </p:spPr>
      </p:pic>
      <p:pic>
        <p:nvPicPr>
          <p:cNvPr id="3" name="Picture 3"/>
          <p:cNvPicPr>
            <a:picLocks noChangeAspect="1"/>
          </p:cNvPicPr>
          <p:nvPr/>
        </p:nvPicPr>
        <p:blipFill>
          <a:blip r:embed="rId2"/>
          <a:srcRect/>
          <a:stretch>
            <a:fillRect/>
          </a:stretch>
        </p:blipFill>
        <p:spPr>
          <a:xfrm rot="-319332">
            <a:off x="7350317" y="1635388"/>
            <a:ext cx="16300736" cy="10788123"/>
          </a:xfrm>
          <a:prstGeom prst="rect">
            <a:avLst/>
          </a:prstGeom>
        </p:spPr>
      </p:pic>
      <p:sp>
        <p:nvSpPr>
          <p:cNvPr id="4" name="TextBox 4"/>
          <p:cNvSpPr txBox="1"/>
          <p:nvPr/>
        </p:nvSpPr>
        <p:spPr>
          <a:xfrm>
            <a:off x="1694503" y="3038227"/>
            <a:ext cx="7449497" cy="7018495"/>
          </a:xfrm>
          <a:prstGeom prst="rect">
            <a:avLst/>
          </a:prstGeom>
        </p:spPr>
        <p:txBody>
          <a:bodyPr lIns="0" tIns="0" rIns="0" bIns="0" rtlCol="0" anchor="t">
            <a:spAutoFit/>
          </a:bodyPr>
          <a:lstStyle/>
          <a:p>
            <a:pPr>
              <a:lnSpc>
                <a:spcPts val="6163"/>
              </a:lnSpc>
              <a:spcBef>
                <a:spcPct val="0"/>
              </a:spcBef>
            </a:pPr>
            <a:r>
              <a:rPr lang="en-US" sz="4402">
                <a:solidFill>
                  <a:srgbClr val="000000"/>
                </a:solidFill>
                <a:latin typeface="Libre Franklin Bold"/>
              </a:rPr>
              <a:t>10. Här kan du fortsätta visa hur fantastiskt bra publikens liv kommer att bli när de har röstat på dig/köpt din produkt/genomfört förbättringen.</a:t>
            </a:r>
          </a:p>
          <a:p>
            <a:pPr>
              <a:lnSpc>
                <a:spcPts val="6163"/>
              </a:lnSpc>
              <a:spcBef>
                <a:spcPct val="0"/>
              </a:spcBef>
            </a:pPr>
            <a:endParaRPr lang="en-US" sz="4402">
              <a:solidFill>
                <a:srgbClr val="000000"/>
              </a:solidFill>
              <a:latin typeface="Libre Franklin Bold"/>
            </a:endParaRPr>
          </a:p>
          <a:p>
            <a:pPr>
              <a:lnSpc>
                <a:spcPts val="6163"/>
              </a:lnSpc>
              <a:spcBef>
                <a:spcPct val="0"/>
              </a:spcBef>
            </a:pPr>
            <a:endParaRPr lang="en-US" sz="4402">
              <a:solidFill>
                <a:srgbClr val="000000"/>
              </a:solidFill>
              <a:latin typeface="Libre Franklin Bold"/>
            </a:endParaRPr>
          </a:p>
        </p:txBody>
      </p:sp>
      <p:pic>
        <p:nvPicPr>
          <p:cNvPr id="5" name="Picture 5"/>
          <p:cNvPicPr>
            <a:picLocks noChangeAspect="1"/>
          </p:cNvPicPr>
          <p:nvPr/>
        </p:nvPicPr>
        <p:blipFill>
          <a:blip r:embed="rId3"/>
          <a:srcRect/>
          <a:stretch>
            <a:fillRect/>
          </a:stretch>
        </p:blipFill>
        <p:spPr>
          <a:xfrm>
            <a:off x="12640031" y="2750293"/>
            <a:ext cx="3990635" cy="636889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1805">
        <p159:morph option="byObject"/>
      </p:transition>
    </mc:Choice>
    <mc:Fallback xmlns="">
      <p:transition spd="slow" advTm="11805">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DD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61145">
            <a:off x="-5154459" y="-2114140"/>
            <a:ext cx="9674436" cy="6402718"/>
          </a:xfrm>
          <a:prstGeom prst="rect">
            <a:avLst/>
          </a:prstGeom>
        </p:spPr>
      </p:pic>
      <p:pic>
        <p:nvPicPr>
          <p:cNvPr id="3" name="Picture 3"/>
          <p:cNvPicPr>
            <a:picLocks noChangeAspect="1"/>
          </p:cNvPicPr>
          <p:nvPr/>
        </p:nvPicPr>
        <p:blipFill>
          <a:blip r:embed="rId2"/>
          <a:srcRect/>
          <a:stretch>
            <a:fillRect/>
          </a:stretch>
        </p:blipFill>
        <p:spPr>
          <a:xfrm rot="-319332">
            <a:off x="7350317" y="1635388"/>
            <a:ext cx="16300736" cy="10788123"/>
          </a:xfrm>
          <a:prstGeom prst="rect">
            <a:avLst/>
          </a:prstGeom>
        </p:spPr>
      </p:pic>
      <p:sp>
        <p:nvSpPr>
          <p:cNvPr id="4" name="TextBox 4"/>
          <p:cNvSpPr txBox="1"/>
          <p:nvPr/>
        </p:nvSpPr>
        <p:spPr>
          <a:xfrm>
            <a:off x="1694503" y="3038227"/>
            <a:ext cx="7449497" cy="3887567"/>
          </a:xfrm>
          <a:prstGeom prst="rect">
            <a:avLst/>
          </a:prstGeom>
        </p:spPr>
        <p:txBody>
          <a:bodyPr lIns="0" tIns="0" rIns="0" bIns="0" rtlCol="0" anchor="t">
            <a:spAutoFit/>
          </a:bodyPr>
          <a:lstStyle/>
          <a:p>
            <a:pPr>
              <a:lnSpc>
                <a:spcPts val="6163"/>
              </a:lnSpc>
              <a:spcBef>
                <a:spcPct val="0"/>
              </a:spcBef>
            </a:pPr>
            <a:r>
              <a:rPr lang="en-US" sz="4402">
                <a:solidFill>
                  <a:srgbClr val="FFFFFF"/>
                </a:solidFill>
                <a:latin typeface="Libre Franklin Bold"/>
              </a:rPr>
              <a:t>11. Sammanfatta vad lyssnaren har lärt sig av att lyssna på ditt tal. </a:t>
            </a:r>
          </a:p>
          <a:p>
            <a:pPr>
              <a:lnSpc>
                <a:spcPts val="6163"/>
              </a:lnSpc>
              <a:spcBef>
                <a:spcPct val="0"/>
              </a:spcBef>
            </a:pPr>
            <a:endParaRPr lang="en-US" sz="4402">
              <a:solidFill>
                <a:srgbClr val="FFFFFF"/>
              </a:solidFill>
              <a:latin typeface="Libre Franklin Bold"/>
            </a:endParaRPr>
          </a:p>
          <a:p>
            <a:pPr>
              <a:lnSpc>
                <a:spcPts val="6163"/>
              </a:lnSpc>
              <a:spcBef>
                <a:spcPct val="0"/>
              </a:spcBef>
            </a:pPr>
            <a:endParaRPr lang="en-US" sz="4402">
              <a:solidFill>
                <a:srgbClr val="FFFFFF"/>
              </a:solidFill>
              <a:latin typeface="Libre Franklin Bold"/>
            </a:endParaRPr>
          </a:p>
        </p:txBody>
      </p:sp>
      <p:pic>
        <p:nvPicPr>
          <p:cNvPr id="5" name="Picture 5"/>
          <p:cNvPicPr>
            <a:picLocks noChangeAspect="1"/>
          </p:cNvPicPr>
          <p:nvPr/>
        </p:nvPicPr>
        <p:blipFill>
          <a:blip r:embed="rId3"/>
          <a:srcRect/>
          <a:stretch>
            <a:fillRect/>
          </a:stretch>
        </p:blipFill>
        <p:spPr>
          <a:xfrm>
            <a:off x="10635109" y="2852284"/>
            <a:ext cx="6252762" cy="640601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9320">
        <p159:morph option="byObject"/>
      </p:transition>
    </mc:Choice>
    <mc:Fallback xmlns="">
      <p:transition spd="slow" advTm="932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6E4"/>
        </a:solidFill>
        <a:effectLst/>
      </p:bgPr>
    </p:bg>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6E6F4A0A-D1B7-488A-BB95-6A95469B0E4D}"/>
              </a:ext>
            </a:extLst>
          </p:cNvPr>
          <p:cNvSpPr txBox="1"/>
          <p:nvPr/>
        </p:nvSpPr>
        <p:spPr>
          <a:xfrm>
            <a:off x="2667000" y="1311152"/>
            <a:ext cx="10481480" cy="475066"/>
          </a:xfrm>
          <a:prstGeom prst="rect">
            <a:avLst/>
          </a:prstGeom>
          <a:noFill/>
        </p:spPr>
        <p:txBody>
          <a:bodyPr wrap="square">
            <a:spAutoFit/>
          </a:bodyPr>
          <a:lstStyle/>
          <a:p>
            <a:pPr>
              <a:lnSpc>
                <a:spcPts val="3162"/>
              </a:lnSpc>
            </a:pPr>
            <a:r>
              <a:rPr lang="en-US" sz="2400" dirty="0">
                <a:solidFill>
                  <a:schemeClr val="tx1">
                    <a:lumMod val="65000"/>
                    <a:lumOff val="35000"/>
                  </a:schemeClr>
                </a:solidFill>
                <a:latin typeface="Libre Franklin Bold Bold"/>
              </a:rPr>
              <a:t>DENNA VIDEO </a:t>
            </a:r>
            <a:r>
              <a:rPr lang="en-US" sz="2400" dirty="0" err="1">
                <a:solidFill>
                  <a:schemeClr val="tx1">
                    <a:lumMod val="65000"/>
                    <a:lumOff val="35000"/>
                  </a:schemeClr>
                </a:solidFill>
                <a:latin typeface="Libre Franklin Bold Bold"/>
              </a:rPr>
              <a:t>GUIDAR</a:t>
            </a:r>
            <a:r>
              <a:rPr lang="en-US" sz="2400" dirty="0">
                <a:solidFill>
                  <a:schemeClr val="tx1">
                    <a:lumMod val="65000"/>
                    <a:lumOff val="35000"/>
                  </a:schemeClr>
                </a:solidFill>
                <a:latin typeface="Libre Franklin Bold Bold"/>
              </a:rPr>
              <a:t> DIG </a:t>
            </a:r>
            <a:r>
              <a:rPr lang="en-US" sz="2400" dirty="0" err="1">
                <a:solidFill>
                  <a:schemeClr val="tx1">
                    <a:lumMod val="65000"/>
                    <a:lumOff val="35000"/>
                  </a:schemeClr>
                </a:solidFill>
                <a:latin typeface="Libre Franklin Bold Bold"/>
              </a:rPr>
              <a:t>GENOM</a:t>
            </a:r>
            <a:r>
              <a:rPr lang="en-US" sz="2400" dirty="0">
                <a:solidFill>
                  <a:schemeClr val="tx1">
                    <a:lumMod val="65000"/>
                    <a:lumOff val="35000"/>
                  </a:schemeClr>
                </a:solidFill>
                <a:latin typeface="Libre Franklin Bold Bold"/>
              </a:rPr>
              <a:t> </a:t>
            </a:r>
            <a:r>
              <a:rPr lang="en-US" sz="2400" dirty="0" err="1">
                <a:solidFill>
                  <a:schemeClr val="tx1">
                    <a:lumMod val="65000"/>
                    <a:lumOff val="35000"/>
                  </a:schemeClr>
                </a:solidFill>
                <a:latin typeface="Libre Franklin Bold Bold"/>
              </a:rPr>
              <a:t>UPPGIFTEN</a:t>
            </a:r>
            <a:endParaRPr lang="en-US" sz="1200" dirty="0">
              <a:solidFill>
                <a:schemeClr val="tx1">
                  <a:lumMod val="65000"/>
                  <a:lumOff val="35000"/>
                </a:schemeClr>
              </a:solidFill>
              <a:latin typeface="Libre Franklin Light" panose="020B0604020202020204" charset="0"/>
            </a:endParaRPr>
          </a:p>
        </p:txBody>
      </p:sp>
      <p:pic>
        <p:nvPicPr>
          <p:cNvPr id="2" name="Onlinemedia 1" title="Argumenterande tal &amp; argumenterande text | Mall och exempel">
            <a:hlinkClick r:id="" action="ppaction://media"/>
            <a:extLst>
              <a:ext uri="{FF2B5EF4-FFF2-40B4-BE49-F238E27FC236}">
                <a16:creationId xmlns:a16="http://schemas.microsoft.com/office/drawing/2014/main" id="{CDEEC65A-9E6C-4FBC-81ED-1E283A32EACC}"/>
              </a:ext>
            </a:extLst>
          </p:cNvPr>
          <p:cNvPicPr>
            <a:picLocks noRot="1" noChangeAspect="1"/>
          </p:cNvPicPr>
          <p:nvPr>
            <a:videoFile r:link="rId1"/>
          </p:nvPr>
        </p:nvPicPr>
        <p:blipFill>
          <a:blip r:embed="rId3"/>
          <a:stretch>
            <a:fillRect/>
          </a:stretch>
        </p:blipFill>
        <p:spPr>
          <a:xfrm>
            <a:off x="2732016" y="1866900"/>
            <a:ext cx="12823968" cy="7213482"/>
          </a:xfrm>
          <a:prstGeom prst="rect">
            <a:avLst/>
          </a:prstGeom>
        </p:spPr>
      </p:pic>
      <p:sp>
        <p:nvSpPr>
          <p:cNvPr id="4" name="textruta 3">
            <a:extLst>
              <a:ext uri="{FF2B5EF4-FFF2-40B4-BE49-F238E27FC236}">
                <a16:creationId xmlns:a16="http://schemas.microsoft.com/office/drawing/2014/main" id="{03C2EBBF-F377-42F2-8883-4AFB55C89C62}"/>
              </a:ext>
            </a:extLst>
          </p:cNvPr>
          <p:cNvSpPr txBox="1"/>
          <p:nvPr/>
        </p:nvSpPr>
        <p:spPr>
          <a:xfrm>
            <a:off x="12420600" y="1364019"/>
            <a:ext cx="3962400" cy="369332"/>
          </a:xfrm>
          <a:prstGeom prst="rect">
            <a:avLst/>
          </a:prstGeom>
          <a:noFill/>
        </p:spPr>
        <p:txBody>
          <a:bodyPr wrap="square" rtlCol="0">
            <a:spAutoFit/>
          </a:bodyPr>
          <a:lstStyle/>
          <a:p>
            <a:r>
              <a:rPr lang="sv-SE" dirty="0"/>
              <a:t>https://youtu.be/HvTy2vRKMkQ</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4225">
        <p159:morph option="byObject"/>
      </p:transition>
    </mc:Choice>
    <mc:Fallback xmlns="">
      <p:transition spd="slow" advTm="542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6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374039" y="4419339"/>
            <a:ext cx="11823872" cy="7825254"/>
          </a:xfrm>
          <a:prstGeom prst="rect">
            <a:avLst/>
          </a:prstGeom>
        </p:spPr>
      </p:pic>
      <p:pic>
        <p:nvPicPr>
          <p:cNvPr id="3" name="Picture 3"/>
          <p:cNvPicPr>
            <a:picLocks noChangeAspect="1"/>
          </p:cNvPicPr>
          <p:nvPr/>
        </p:nvPicPr>
        <p:blipFill>
          <a:blip r:embed="rId2"/>
          <a:srcRect/>
          <a:stretch>
            <a:fillRect/>
          </a:stretch>
        </p:blipFill>
        <p:spPr>
          <a:xfrm rot="1532132">
            <a:off x="-4471438" y="-2883927"/>
            <a:ext cx="11823872" cy="7825254"/>
          </a:xfrm>
          <a:prstGeom prst="rect">
            <a:avLst/>
          </a:prstGeom>
        </p:spPr>
      </p:pic>
      <p:pic>
        <p:nvPicPr>
          <p:cNvPr id="4" name="Picture 4"/>
          <p:cNvPicPr>
            <a:picLocks noChangeAspect="1"/>
          </p:cNvPicPr>
          <p:nvPr/>
        </p:nvPicPr>
        <p:blipFill>
          <a:blip r:embed="rId3"/>
          <a:srcRect/>
          <a:stretch>
            <a:fillRect/>
          </a:stretch>
        </p:blipFill>
        <p:spPr>
          <a:xfrm rot="-405914">
            <a:off x="1328383" y="1094143"/>
            <a:ext cx="9523232" cy="5665559"/>
          </a:xfrm>
          <a:prstGeom prst="rect">
            <a:avLst/>
          </a:prstGeom>
        </p:spPr>
      </p:pic>
      <p:sp>
        <p:nvSpPr>
          <p:cNvPr id="5" name="TextBox 5"/>
          <p:cNvSpPr txBox="1"/>
          <p:nvPr/>
        </p:nvSpPr>
        <p:spPr>
          <a:xfrm rot="-405914">
            <a:off x="1601163" y="1753338"/>
            <a:ext cx="8618185" cy="3129249"/>
          </a:xfrm>
          <a:prstGeom prst="rect">
            <a:avLst/>
          </a:prstGeom>
        </p:spPr>
        <p:txBody>
          <a:bodyPr lIns="0" tIns="0" rIns="0" bIns="0" rtlCol="0" anchor="t">
            <a:spAutoFit/>
          </a:bodyPr>
          <a:lstStyle/>
          <a:p>
            <a:pPr algn="ctr">
              <a:lnSpc>
                <a:spcPts val="6159"/>
              </a:lnSpc>
            </a:pPr>
            <a:r>
              <a:rPr lang="en-US" sz="5600">
                <a:solidFill>
                  <a:srgbClr val="233D5D"/>
                </a:solidFill>
                <a:latin typeface="Libre Franklin Bold"/>
              </a:rPr>
              <a:t>SKRIV</a:t>
            </a:r>
          </a:p>
          <a:p>
            <a:pPr algn="ctr">
              <a:lnSpc>
                <a:spcPts val="6160"/>
              </a:lnSpc>
            </a:pPr>
            <a:r>
              <a:rPr lang="en-US" sz="5600">
                <a:solidFill>
                  <a:srgbClr val="233D5D"/>
                </a:solidFill>
                <a:latin typeface="Libre Franklin Bold"/>
              </a:rPr>
              <a:t>EN TITEL PÅ DITT</a:t>
            </a:r>
          </a:p>
          <a:p>
            <a:pPr algn="ctr">
              <a:lnSpc>
                <a:spcPts val="6160"/>
              </a:lnSpc>
            </a:pPr>
            <a:r>
              <a:rPr lang="en-US" sz="5600">
                <a:solidFill>
                  <a:srgbClr val="233D5D"/>
                </a:solidFill>
                <a:latin typeface="Libre Franklin Bold"/>
              </a:rPr>
              <a:t>ARGUMENTERANDE TAL HÄR</a:t>
            </a:r>
          </a:p>
        </p:txBody>
      </p:sp>
      <p:pic>
        <p:nvPicPr>
          <p:cNvPr id="6" name="Picture 6"/>
          <p:cNvPicPr>
            <a:picLocks noChangeAspect="1"/>
          </p:cNvPicPr>
          <p:nvPr/>
        </p:nvPicPr>
        <p:blipFill>
          <a:blip r:embed="rId4"/>
          <a:srcRect/>
          <a:stretch>
            <a:fillRect/>
          </a:stretch>
        </p:blipFill>
        <p:spPr>
          <a:xfrm>
            <a:off x="11488496" y="1477314"/>
            <a:ext cx="4611401" cy="7803909"/>
          </a:xfrm>
          <a:prstGeom prst="rect">
            <a:avLst/>
          </a:prstGeom>
        </p:spPr>
      </p:pic>
      <p:sp>
        <p:nvSpPr>
          <p:cNvPr id="7" name="TextBox 7"/>
          <p:cNvSpPr txBox="1"/>
          <p:nvPr/>
        </p:nvSpPr>
        <p:spPr>
          <a:xfrm>
            <a:off x="14592607" y="9712598"/>
            <a:ext cx="7741090" cy="278323"/>
          </a:xfrm>
          <a:prstGeom prst="rect">
            <a:avLst/>
          </a:prstGeom>
        </p:spPr>
        <p:txBody>
          <a:bodyPr lIns="0" tIns="0" rIns="0" bIns="0" rtlCol="0" anchor="t">
            <a:spAutoFit/>
          </a:bodyPr>
          <a:lstStyle/>
          <a:p>
            <a:pPr>
              <a:lnSpc>
                <a:spcPts val="2239"/>
              </a:lnSpc>
            </a:pPr>
            <a:r>
              <a:rPr lang="en-US" sz="1599" spc="79">
                <a:solidFill>
                  <a:srgbClr val="233D5D"/>
                </a:solidFill>
                <a:latin typeface="Libre Franklin Light Bold"/>
              </a:rPr>
              <a:t>FÖRNAMN EFTERNAM, KLASS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2903">
        <p159:morph option="byObject"/>
      </p:transition>
    </mc:Choice>
    <mc:Fallback xmlns="">
      <p:transition spd="slow" advTm="22903">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6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786273">
            <a:off x="-2880804" y="3780220"/>
            <a:ext cx="13189624" cy="13189624"/>
          </a:xfrm>
          <a:prstGeom prst="rect">
            <a:avLst/>
          </a:prstGeom>
        </p:spPr>
      </p:pic>
      <p:sp>
        <p:nvSpPr>
          <p:cNvPr id="3" name="TextBox 3"/>
          <p:cNvSpPr txBox="1"/>
          <p:nvPr/>
        </p:nvSpPr>
        <p:spPr>
          <a:xfrm>
            <a:off x="1624278" y="1101664"/>
            <a:ext cx="14470375" cy="4296048"/>
          </a:xfrm>
          <a:prstGeom prst="rect">
            <a:avLst/>
          </a:prstGeom>
        </p:spPr>
        <p:txBody>
          <a:bodyPr lIns="0" tIns="0" rIns="0" bIns="0" rtlCol="0" anchor="t">
            <a:spAutoFit/>
          </a:bodyPr>
          <a:lstStyle/>
          <a:p>
            <a:pPr marL="604520" lvl="1">
              <a:lnSpc>
                <a:spcPts val="6720"/>
              </a:lnSpc>
            </a:pPr>
            <a:r>
              <a:rPr lang="en-US" sz="5600" dirty="0">
                <a:solidFill>
                  <a:srgbClr val="233D5D"/>
                </a:solidFill>
                <a:latin typeface="Libre Franklin Medium Bold"/>
              </a:rPr>
              <a:t>1. </a:t>
            </a:r>
            <a:r>
              <a:rPr lang="en-US" sz="5600" dirty="0" err="1">
                <a:solidFill>
                  <a:srgbClr val="233D5D"/>
                </a:solidFill>
                <a:latin typeface="Libre Franklin Medium Bold"/>
              </a:rPr>
              <a:t>Få</a:t>
            </a:r>
            <a:r>
              <a:rPr lang="en-US" sz="5600" dirty="0">
                <a:solidFill>
                  <a:srgbClr val="233D5D"/>
                </a:solidFill>
                <a:latin typeface="Libre Franklin Medium Bold"/>
              </a:rPr>
              <a:t> </a:t>
            </a:r>
            <a:r>
              <a:rPr lang="en-US" sz="5600" dirty="0" err="1">
                <a:solidFill>
                  <a:srgbClr val="233D5D"/>
                </a:solidFill>
                <a:latin typeface="Libre Franklin Medium Bold"/>
              </a:rPr>
              <a:t>lyssnaren</a:t>
            </a:r>
            <a:r>
              <a:rPr lang="en-US" sz="5600" dirty="0">
                <a:solidFill>
                  <a:srgbClr val="233D5D"/>
                </a:solidFill>
                <a:latin typeface="Libre Franklin Medium Bold"/>
              </a:rPr>
              <a:t> </a:t>
            </a:r>
            <a:r>
              <a:rPr lang="en-US" sz="5600" dirty="0" err="1">
                <a:solidFill>
                  <a:srgbClr val="233D5D"/>
                </a:solidFill>
                <a:latin typeface="Libre Franklin Medium Bold"/>
              </a:rPr>
              <a:t>att</a:t>
            </a:r>
            <a:r>
              <a:rPr lang="en-US" sz="5600" dirty="0">
                <a:solidFill>
                  <a:srgbClr val="233D5D"/>
                </a:solidFill>
                <a:latin typeface="Libre Franklin Medium Bold"/>
              </a:rPr>
              <a:t> </a:t>
            </a:r>
            <a:r>
              <a:rPr lang="en-US" sz="5600" dirty="0" err="1">
                <a:solidFill>
                  <a:srgbClr val="233D5D"/>
                </a:solidFill>
                <a:latin typeface="Libre Franklin Medium Bold"/>
              </a:rPr>
              <a:t>känna</a:t>
            </a:r>
            <a:r>
              <a:rPr lang="en-US" sz="5600" dirty="0">
                <a:solidFill>
                  <a:srgbClr val="233D5D"/>
                </a:solidFill>
                <a:latin typeface="Libre Franklin Medium Bold"/>
              </a:rPr>
              <a:t> sig </a:t>
            </a:r>
            <a:r>
              <a:rPr lang="en-US" sz="5600" dirty="0" err="1">
                <a:solidFill>
                  <a:srgbClr val="233D5D"/>
                </a:solidFill>
                <a:latin typeface="Libre Franklin Medium Bold"/>
              </a:rPr>
              <a:t>som</a:t>
            </a:r>
            <a:r>
              <a:rPr lang="en-US" sz="5600" dirty="0">
                <a:solidFill>
                  <a:srgbClr val="233D5D"/>
                </a:solidFill>
                <a:latin typeface="Libre Franklin Medium Bold"/>
              </a:rPr>
              <a:t> </a:t>
            </a:r>
            <a:r>
              <a:rPr lang="en-US" sz="5600" dirty="0" err="1">
                <a:solidFill>
                  <a:srgbClr val="233D5D"/>
                </a:solidFill>
                <a:latin typeface="Libre Franklin Medium Bold"/>
              </a:rPr>
              <a:t>en</a:t>
            </a:r>
            <a:r>
              <a:rPr lang="en-US" sz="5600" dirty="0">
                <a:solidFill>
                  <a:srgbClr val="233D5D"/>
                </a:solidFill>
                <a:latin typeface="Libre Franklin Medium Bold"/>
              </a:rPr>
              <a:t> </a:t>
            </a:r>
            <a:r>
              <a:rPr lang="en-US" sz="5600" dirty="0" err="1">
                <a:solidFill>
                  <a:srgbClr val="233D5D"/>
                </a:solidFill>
                <a:latin typeface="Libre Franklin Medium Bold"/>
              </a:rPr>
              <a:t>hjälte</a:t>
            </a:r>
            <a:r>
              <a:rPr lang="en-US" sz="5600" dirty="0">
                <a:solidFill>
                  <a:srgbClr val="233D5D"/>
                </a:solidFill>
                <a:latin typeface="Libre Franklin Medium Bold"/>
              </a:rPr>
              <a:t>. Visa </a:t>
            </a:r>
            <a:r>
              <a:rPr lang="en-US" sz="5600" dirty="0" err="1">
                <a:solidFill>
                  <a:srgbClr val="233D5D"/>
                </a:solidFill>
                <a:latin typeface="Libre Franklin Medium Bold"/>
              </a:rPr>
              <a:t>att</a:t>
            </a:r>
            <a:r>
              <a:rPr lang="en-US" sz="5600" dirty="0">
                <a:solidFill>
                  <a:srgbClr val="233D5D"/>
                </a:solidFill>
                <a:latin typeface="Libre Franklin Medium Bold"/>
              </a:rPr>
              <a:t> du </a:t>
            </a:r>
            <a:r>
              <a:rPr lang="en-US" sz="5600" dirty="0" err="1">
                <a:solidFill>
                  <a:srgbClr val="233D5D"/>
                </a:solidFill>
                <a:latin typeface="Libre Franklin Medium Bold"/>
              </a:rPr>
              <a:t>förstår</a:t>
            </a:r>
            <a:r>
              <a:rPr lang="en-US" sz="5600" dirty="0">
                <a:solidFill>
                  <a:srgbClr val="233D5D"/>
                </a:solidFill>
                <a:latin typeface="Libre Franklin Medium Bold"/>
              </a:rPr>
              <a:t> </a:t>
            </a:r>
            <a:r>
              <a:rPr lang="en-US" sz="5600" dirty="0" err="1">
                <a:solidFill>
                  <a:srgbClr val="233D5D"/>
                </a:solidFill>
                <a:latin typeface="Libre Franklin Medium Bold"/>
              </a:rPr>
              <a:t>lyssnarens</a:t>
            </a:r>
            <a:r>
              <a:rPr lang="en-US" sz="5600" dirty="0">
                <a:solidFill>
                  <a:srgbClr val="233D5D"/>
                </a:solidFill>
                <a:latin typeface="Libre Franklin Medium Bold"/>
              </a:rPr>
              <a:t> problem (</a:t>
            </a:r>
            <a:r>
              <a:rPr lang="en-US" sz="5600" dirty="0" err="1">
                <a:solidFill>
                  <a:srgbClr val="233D5D"/>
                </a:solidFill>
                <a:latin typeface="Libre Franklin Medium Bold"/>
              </a:rPr>
              <a:t>innan</a:t>
            </a:r>
            <a:r>
              <a:rPr lang="en-US" sz="5600" dirty="0">
                <a:solidFill>
                  <a:srgbClr val="233D5D"/>
                </a:solidFill>
                <a:latin typeface="Libre Franklin Medium Bold"/>
              </a:rPr>
              <a:t> du </a:t>
            </a:r>
            <a:r>
              <a:rPr lang="en-US" sz="5600" dirty="0" err="1">
                <a:solidFill>
                  <a:srgbClr val="233D5D"/>
                </a:solidFill>
                <a:latin typeface="Libre Franklin Medium Bold"/>
              </a:rPr>
              <a:t>skriver</a:t>
            </a:r>
            <a:r>
              <a:rPr lang="en-US" sz="5600" dirty="0">
                <a:solidFill>
                  <a:srgbClr val="233D5D"/>
                </a:solidFill>
                <a:latin typeface="Libre Franklin Medium Bold"/>
              </a:rPr>
              <a:t> </a:t>
            </a:r>
            <a:r>
              <a:rPr lang="en-US" sz="5600" dirty="0" err="1">
                <a:solidFill>
                  <a:srgbClr val="233D5D"/>
                </a:solidFill>
                <a:latin typeface="Libre Franklin Medium Bold"/>
              </a:rPr>
              <a:t>en</a:t>
            </a:r>
            <a:r>
              <a:rPr lang="en-US" sz="5600" dirty="0">
                <a:solidFill>
                  <a:srgbClr val="233D5D"/>
                </a:solidFill>
                <a:latin typeface="Libre Franklin Medium Bold"/>
              </a:rPr>
              <a:t> text </a:t>
            </a:r>
            <a:r>
              <a:rPr lang="en-US" sz="5600" dirty="0" err="1">
                <a:solidFill>
                  <a:srgbClr val="233D5D"/>
                </a:solidFill>
                <a:latin typeface="Libre Franklin Medium Bold"/>
              </a:rPr>
              <a:t>här</a:t>
            </a:r>
            <a:r>
              <a:rPr lang="en-US" sz="5600" dirty="0">
                <a:solidFill>
                  <a:srgbClr val="233D5D"/>
                </a:solidFill>
                <a:latin typeface="Libre Franklin Medium Bold"/>
              </a:rPr>
              <a:t> </a:t>
            </a:r>
            <a:r>
              <a:rPr lang="en-US" sz="5600" dirty="0" err="1">
                <a:solidFill>
                  <a:srgbClr val="233D5D"/>
                </a:solidFill>
                <a:latin typeface="Libre Franklin Medium Bold"/>
              </a:rPr>
              <a:t>måste</a:t>
            </a:r>
            <a:r>
              <a:rPr lang="en-US" sz="5600" dirty="0">
                <a:solidFill>
                  <a:srgbClr val="233D5D"/>
                </a:solidFill>
                <a:latin typeface="Libre Franklin Medium Bold"/>
              </a:rPr>
              <a:t> du </a:t>
            </a:r>
            <a:r>
              <a:rPr lang="en-US" sz="5600" dirty="0" err="1">
                <a:solidFill>
                  <a:srgbClr val="233D5D"/>
                </a:solidFill>
                <a:latin typeface="Libre Franklin Medium Bold"/>
              </a:rPr>
              <a:t>bestämma</a:t>
            </a:r>
            <a:r>
              <a:rPr lang="en-US" sz="5600" dirty="0">
                <a:solidFill>
                  <a:srgbClr val="233D5D"/>
                </a:solidFill>
                <a:latin typeface="Libre Franklin Medium Bold"/>
              </a:rPr>
              <a:t> dig </a:t>
            </a:r>
            <a:r>
              <a:rPr lang="en-US" sz="5600" dirty="0" err="1">
                <a:solidFill>
                  <a:srgbClr val="233D5D"/>
                </a:solidFill>
                <a:latin typeface="Libre Franklin Medium Bold"/>
              </a:rPr>
              <a:t>för</a:t>
            </a:r>
            <a:r>
              <a:rPr lang="en-US" sz="5600" dirty="0">
                <a:solidFill>
                  <a:srgbClr val="233D5D"/>
                </a:solidFill>
                <a:latin typeface="Libre Franklin Medium Bold"/>
              </a:rPr>
              <a:t> </a:t>
            </a:r>
            <a:r>
              <a:rPr lang="en-US" sz="5600" dirty="0" err="1">
                <a:solidFill>
                  <a:srgbClr val="233D5D"/>
                </a:solidFill>
                <a:latin typeface="Libre Franklin Medium Bold"/>
              </a:rPr>
              <a:t>vilket</a:t>
            </a:r>
            <a:r>
              <a:rPr lang="en-US" sz="5600" dirty="0">
                <a:solidFill>
                  <a:srgbClr val="233D5D"/>
                </a:solidFill>
                <a:latin typeface="Libre Franklin Medium Bold"/>
              </a:rPr>
              <a:t> problem du ska </a:t>
            </a:r>
            <a:r>
              <a:rPr lang="en-US" sz="5600" dirty="0" err="1">
                <a:solidFill>
                  <a:srgbClr val="233D5D"/>
                </a:solidFill>
                <a:latin typeface="Libre Franklin Medium Bold"/>
              </a:rPr>
              <a:t>lösa</a:t>
            </a:r>
            <a:r>
              <a:rPr lang="en-US" sz="5600" dirty="0">
                <a:solidFill>
                  <a:srgbClr val="233D5D"/>
                </a:solidFill>
                <a:latin typeface="Libre Franklin Medium Bold"/>
              </a:rPr>
              <a:t> </a:t>
            </a:r>
            <a:r>
              <a:rPr lang="en-US" sz="5600" dirty="0" err="1">
                <a:solidFill>
                  <a:srgbClr val="233D5D"/>
                </a:solidFill>
                <a:latin typeface="Libre Franklin Medium Bold"/>
              </a:rPr>
              <a:t>åt</a:t>
            </a:r>
            <a:r>
              <a:rPr lang="en-US" sz="5600" dirty="0">
                <a:solidFill>
                  <a:srgbClr val="233D5D"/>
                </a:solidFill>
                <a:latin typeface="Libre Franklin Medium Bold"/>
              </a:rPr>
              <a:t> din </a:t>
            </a:r>
            <a:r>
              <a:rPr lang="en-US" sz="5600" dirty="0" err="1">
                <a:solidFill>
                  <a:srgbClr val="233D5D"/>
                </a:solidFill>
                <a:latin typeface="Libre Franklin Medium Bold"/>
              </a:rPr>
              <a:t>publik</a:t>
            </a:r>
            <a:r>
              <a:rPr lang="en-US" sz="5600" dirty="0">
                <a:solidFill>
                  <a:srgbClr val="233D5D"/>
                </a:solidFill>
                <a:latin typeface="Libre Franklin Medium Bold"/>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9212">
        <p159:morph option="byObject"/>
      </p:transition>
    </mc:Choice>
    <mc:Fallback xmlns="">
      <p:transition spd="slow" advTm="19212">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DD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120144">
            <a:off x="-4681000" y="1798717"/>
            <a:ext cx="13449112" cy="13449112"/>
          </a:xfrm>
          <a:prstGeom prst="rect">
            <a:avLst/>
          </a:prstGeom>
        </p:spPr>
      </p:pic>
      <p:sp>
        <p:nvSpPr>
          <p:cNvPr id="3" name="TextBox 3"/>
          <p:cNvSpPr txBox="1"/>
          <p:nvPr/>
        </p:nvSpPr>
        <p:spPr>
          <a:xfrm>
            <a:off x="8641522" y="3514827"/>
            <a:ext cx="8136174" cy="2538376"/>
          </a:xfrm>
          <a:prstGeom prst="rect">
            <a:avLst/>
          </a:prstGeom>
        </p:spPr>
        <p:txBody>
          <a:bodyPr lIns="0" tIns="0" rIns="0" bIns="0" rtlCol="0" anchor="t">
            <a:spAutoFit/>
          </a:bodyPr>
          <a:lstStyle/>
          <a:p>
            <a:pPr>
              <a:lnSpc>
                <a:spcPts val="6720"/>
              </a:lnSpc>
            </a:pPr>
            <a:r>
              <a:rPr lang="en-US" sz="5600">
                <a:solidFill>
                  <a:srgbClr val="233D5D"/>
                </a:solidFill>
                <a:latin typeface="Libre Franklin Medium Bold"/>
              </a:rPr>
              <a:t>2. Här lockar du lyssnaren till att vilja lösa sitt problem.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623">
        <p159:morph option="byObject"/>
      </p:transition>
    </mc:Choice>
    <mc:Fallback xmlns="">
      <p:transition spd="slow" advTm="8623">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A19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974868">
            <a:off x="12250836" y="2580218"/>
            <a:ext cx="9088421" cy="9088421"/>
          </a:xfrm>
          <a:prstGeom prst="rect">
            <a:avLst/>
          </a:prstGeom>
        </p:spPr>
      </p:pic>
      <p:pic>
        <p:nvPicPr>
          <p:cNvPr id="3" name="Picture 3"/>
          <p:cNvPicPr>
            <a:picLocks noChangeAspect="1"/>
          </p:cNvPicPr>
          <p:nvPr/>
        </p:nvPicPr>
        <p:blipFill>
          <a:blip r:embed="rId3"/>
          <a:srcRect/>
          <a:stretch>
            <a:fillRect/>
          </a:stretch>
        </p:blipFill>
        <p:spPr>
          <a:xfrm rot="4922467">
            <a:off x="-2096838" y="-5153678"/>
            <a:ext cx="10396963" cy="10396963"/>
          </a:xfrm>
          <a:prstGeom prst="rect">
            <a:avLst/>
          </a:prstGeom>
        </p:spPr>
      </p:pic>
      <p:pic>
        <p:nvPicPr>
          <p:cNvPr id="4" name="Picture 4"/>
          <p:cNvPicPr>
            <a:picLocks noChangeAspect="1"/>
          </p:cNvPicPr>
          <p:nvPr/>
        </p:nvPicPr>
        <p:blipFill>
          <a:blip r:embed="rId4"/>
          <a:srcRect/>
          <a:stretch>
            <a:fillRect/>
          </a:stretch>
        </p:blipFill>
        <p:spPr>
          <a:xfrm rot="-451555">
            <a:off x="2014755" y="1555083"/>
            <a:ext cx="8395330" cy="5434068"/>
          </a:xfrm>
          <a:prstGeom prst="rect">
            <a:avLst/>
          </a:prstGeom>
        </p:spPr>
      </p:pic>
      <p:sp>
        <p:nvSpPr>
          <p:cNvPr id="5" name="TextBox 5"/>
          <p:cNvSpPr txBox="1"/>
          <p:nvPr/>
        </p:nvSpPr>
        <p:spPr>
          <a:xfrm rot="-451555">
            <a:off x="2316561" y="2576112"/>
            <a:ext cx="7306263" cy="2527881"/>
          </a:xfrm>
          <a:prstGeom prst="rect">
            <a:avLst/>
          </a:prstGeom>
        </p:spPr>
        <p:txBody>
          <a:bodyPr lIns="0" tIns="0" rIns="0" bIns="0" rtlCol="0" anchor="t">
            <a:spAutoFit/>
          </a:bodyPr>
          <a:lstStyle/>
          <a:p>
            <a:pPr algn="ctr">
              <a:lnSpc>
                <a:spcPts val="4980"/>
              </a:lnSpc>
            </a:pPr>
            <a:r>
              <a:rPr lang="en-US" sz="4527">
                <a:solidFill>
                  <a:srgbClr val="233D5D"/>
                </a:solidFill>
                <a:latin typeface="Libre Franklin Bold"/>
              </a:rPr>
              <a:t>3. Här visar du att du är</a:t>
            </a:r>
          </a:p>
          <a:p>
            <a:pPr algn="ctr">
              <a:lnSpc>
                <a:spcPts val="4980"/>
              </a:lnSpc>
            </a:pPr>
            <a:r>
              <a:rPr lang="en-US" sz="4527">
                <a:solidFill>
                  <a:srgbClr val="233D5D"/>
                </a:solidFill>
                <a:latin typeface="Libre Franklin Bold"/>
              </a:rPr>
              <a:t>en bra rådgivare som lyssnaren kan ha förtroende för.</a:t>
            </a:r>
          </a:p>
        </p:txBody>
      </p:sp>
      <p:pic>
        <p:nvPicPr>
          <p:cNvPr id="6" name="Picture 6"/>
          <p:cNvPicPr>
            <a:picLocks noChangeAspect="1"/>
          </p:cNvPicPr>
          <p:nvPr/>
        </p:nvPicPr>
        <p:blipFill>
          <a:blip r:embed="rId5"/>
          <a:srcRect/>
          <a:stretch>
            <a:fillRect/>
          </a:stretch>
        </p:blipFill>
        <p:spPr>
          <a:xfrm>
            <a:off x="11676848" y="2939960"/>
            <a:ext cx="3464896" cy="63183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3042">
        <p159:morph option="byObject"/>
      </p:transition>
    </mc:Choice>
    <mc:Fallback xmlns="">
      <p:transition spd="slow" advTm="23042">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6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7157470" y="1300303"/>
            <a:ext cx="8640108" cy="8751490"/>
          </a:xfrm>
          <a:prstGeom prst="rect">
            <a:avLst/>
          </a:prstGeom>
        </p:spPr>
      </p:pic>
      <p:pic>
        <p:nvPicPr>
          <p:cNvPr id="3" name="Picture 3"/>
          <p:cNvPicPr>
            <a:picLocks noChangeAspect="1"/>
          </p:cNvPicPr>
          <p:nvPr/>
        </p:nvPicPr>
        <p:blipFill>
          <a:blip r:embed="rId3"/>
          <a:srcRect/>
          <a:stretch>
            <a:fillRect/>
          </a:stretch>
        </p:blipFill>
        <p:spPr>
          <a:xfrm rot="6607580">
            <a:off x="-5379011" y="1230873"/>
            <a:ext cx="11823872" cy="7825254"/>
          </a:xfrm>
          <a:prstGeom prst="rect">
            <a:avLst/>
          </a:prstGeom>
        </p:spPr>
      </p:pic>
      <p:sp>
        <p:nvSpPr>
          <p:cNvPr id="4" name="TextBox 4"/>
          <p:cNvSpPr txBox="1"/>
          <p:nvPr/>
        </p:nvSpPr>
        <p:spPr>
          <a:xfrm>
            <a:off x="8227873" y="2649518"/>
            <a:ext cx="7047382" cy="6053060"/>
          </a:xfrm>
          <a:prstGeom prst="rect">
            <a:avLst/>
          </a:prstGeom>
        </p:spPr>
        <p:txBody>
          <a:bodyPr lIns="0" tIns="0" rIns="0" bIns="0" rtlCol="0" anchor="t">
            <a:spAutoFit/>
          </a:bodyPr>
          <a:lstStyle/>
          <a:p>
            <a:pPr>
              <a:lnSpc>
                <a:spcPts val="4006"/>
              </a:lnSpc>
            </a:pPr>
            <a:r>
              <a:rPr lang="en-US" sz="3338">
                <a:solidFill>
                  <a:srgbClr val="233D5D"/>
                </a:solidFill>
                <a:latin typeface="Libre Franklin Medium Bold"/>
              </a:rPr>
              <a:t>4. Här beskriver du </a:t>
            </a:r>
          </a:p>
          <a:p>
            <a:pPr>
              <a:lnSpc>
                <a:spcPts val="4006"/>
              </a:lnSpc>
            </a:pPr>
            <a:r>
              <a:rPr lang="en-US" sz="3338">
                <a:solidFill>
                  <a:srgbClr val="233D5D"/>
                </a:solidFill>
                <a:latin typeface="Libre Franklin Medium Bold"/>
              </a:rPr>
              <a:t>tänkbara lösningar som inte fungerar. (Om du skriver ett politiskt valtal kan du skriva varför de andra partiernas lösningar inte fungerar. Om du säljer en produkt skriver du varför konkurrenternas produkter inte fungerar bra. Om du argumenterar för att lyssnaren ska förbättra något kan du förklara varför lyssnarens egna försök att lösa problemet inte har fungerat.)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124">
        <p159:morph option="byObject"/>
      </p:transition>
    </mc:Choice>
    <mc:Fallback xmlns="">
      <p:transition spd="slow" advTm="3012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5BD9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442456">
            <a:off x="11643188" y="3763596"/>
            <a:ext cx="9385047" cy="9385047"/>
          </a:xfrm>
          <a:prstGeom prst="rect">
            <a:avLst/>
          </a:prstGeom>
        </p:spPr>
      </p:pic>
      <p:pic>
        <p:nvPicPr>
          <p:cNvPr id="3" name="Picture 3"/>
          <p:cNvPicPr>
            <a:picLocks noChangeAspect="1"/>
          </p:cNvPicPr>
          <p:nvPr/>
        </p:nvPicPr>
        <p:blipFill>
          <a:blip r:embed="rId3"/>
          <a:srcRect/>
          <a:stretch>
            <a:fillRect/>
          </a:stretch>
        </p:blipFill>
        <p:spPr>
          <a:xfrm rot="425886">
            <a:off x="9590694" y="1368954"/>
            <a:ext cx="6207587" cy="6322542"/>
          </a:xfrm>
          <a:prstGeom prst="rect">
            <a:avLst/>
          </a:prstGeom>
        </p:spPr>
      </p:pic>
      <p:sp>
        <p:nvSpPr>
          <p:cNvPr id="4" name="TextBox 4"/>
          <p:cNvSpPr txBox="1"/>
          <p:nvPr/>
        </p:nvSpPr>
        <p:spPr>
          <a:xfrm rot="425886">
            <a:off x="10447259" y="2074892"/>
            <a:ext cx="4490975" cy="4524947"/>
          </a:xfrm>
          <a:prstGeom prst="rect">
            <a:avLst/>
          </a:prstGeom>
        </p:spPr>
        <p:txBody>
          <a:bodyPr lIns="0" tIns="0" rIns="0" bIns="0" rtlCol="0" anchor="t">
            <a:spAutoFit/>
          </a:bodyPr>
          <a:lstStyle/>
          <a:p>
            <a:pPr algn="ctr">
              <a:lnSpc>
                <a:spcPts val="3960"/>
              </a:lnSpc>
            </a:pPr>
            <a:r>
              <a:rPr lang="en-US" sz="3600">
                <a:solidFill>
                  <a:srgbClr val="233D5D"/>
                </a:solidFill>
                <a:latin typeface="Libre Franklin Bold"/>
              </a:rPr>
              <a:t>5. Här skapar du rädsla och spänning genom att beskriva hur dåligt det kommer bli om lyssnaren inte väljer att lösa problemet på det sätt som du föreslår.</a:t>
            </a:r>
          </a:p>
        </p:txBody>
      </p:sp>
      <p:pic>
        <p:nvPicPr>
          <p:cNvPr id="5" name="Picture 5"/>
          <p:cNvPicPr>
            <a:picLocks noChangeAspect="1"/>
          </p:cNvPicPr>
          <p:nvPr/>
        </p:nvPicPr>
        <p:blipFill>
          <a:blip r:embed="rId4"/>
          <a:srcRect/>
          <a:stretch>
            <a:fillRect/>
          </a:stretch>
        </p:blipFill>
        <p:spPr>
          <a:xfrm rot="8100000">
            <a:off x="-3307798" y="-2635356"/>
            <a:ext cx="11656162" cy="1165616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4637">
        <p159:morph option="byObject"/>
      </p:transition>
    </mc:Choice>
    <mc:Fallback xmlns="">
      <p:transition spd="slow" advTm="1463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6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044437">
            <a:off x="5618078" y="-2219917"/>
            <a:ext cx="5701810" cy="14586025"/>
          </a:xfrm>
          <a:prstGeom prst="rect">
            <a:avLst/>
          </a:prstGeom>
        </p:spPr>
      </p:pic>
      <p:pic>
        <p:nvPicPr>
          <p:cNvPr id="3" name="Picture 3"/>
          <p:cNvPicPr>
            <a:picLocks noChangeAspect="1"/>
          </p:cNvPicPr>
          <p:nvPr/>
        </p:nvPicPr>
        <p:blipFill>
          <a:blip r:embed="rId3"/>
          <a:srcRect/>
          <a:stretch>
            <a:fillRect/>
          </a:stretch>
        </p:blipFill>
        <p:spPr>
          <a:xfrm rot="5044437">
            <a:off x="5860547" y="-3042439"/>
            <a:ext cx="5844527" cy="14951116"/>
          </a:xfrm>
          <a:prstGeom prst="rect">
            <a:avLst/>
          </a:prstGeom>
        </p:spPr>
      </p:pic>
      <p:grpSp>
        <p:nvGrpSpPr>
          <p:cNvPr id="4" name="Group 4"/>
          <p:cNvGrpSpPr/>
          <p:nvPr/>
        </p:nvGrpSpPr>
        <p:grpSpPr>
          <a:xfrm>
            <a:off x="2603219" y="2823542"/>
            <a:ext cx="10025177" cy="3691190"/>
            <a:chOff x="0" y="0"/>
            <a:chExt cx="13366903" cy="4921587"/>
          </a:xfrm>
        </p:grpSpPr>
        <p:sp>
          <p:nvSpPr>
            <p:cNvPr id="5" name="TextBox 5"/>
            <p:cNvSpPr txBox="1"/>
            <p:nvPr/>
          </p:nvSpPr>
          <p:spPr>
            <a:xfrm>
              <a:off x="0" y="0"/>
              <a:ext cx="13366903" cy="831665"/>
            </a:xfrm>
            <a:prstGeom prst="rect">
              <a:avLst/>
            </a:prstGeom>
          </p:spPr>
          <p:txBody>
            <a:bodyPr lIns="0" tIns="0" rIns="0" bIns="0" rtlCol="0" anchor="t">
              <a:spAutoFit/>
            </a:bodyPr>
            <a:lstStyle/>
            <a:p>
              <a:pPr>
                <a:lnSpc>
                  <a:spcPts val="4953"/>
                </a:lnSpc>
              </a:pPr>
              <a:r>
                <a:rPr lang="en-US" sz="4128">
                  <a:solidFill>
                    <a:srgbClr val="233D5D"/>
                  </a:solidFill>
                  <a:latin typeface="Libre Franklin Medium Bold"/>
                </a:rPr>
                <a:t>6.</a:t>
              </a:r>
            </a:p>
          </p:txBody>
        </p:sp>
        <p:sp>
          <p:nvSpPr>
            <p:cNvPr id="6" name="TextBox 6"/>
            <p:cNvSpPr txBox="1"/>
            <p:nvPr/>
          </p:nvSpPr>
          <p:spPr>
            <a:xfrm>
              <a:off x="0" y="1280587"/>
              <a:ext cx="13366903" cy="3641000"/>
            </a:xfrm>
            <a:prstGeom prst="rect">
              <a:avLst/>
            </a:prstGeom>
          </p:spPr>
          <p:txBody>
            <a:bodyPr lIns="0" tIns="0" rIns="0" bIns="0" rtlCol="0" anchor="t">
              <a:spAutoFit/>
            </a:bodyPr>
            <a:lstStyle/>
            <a:p>
              <a:pPr>
                <a:lnSpc>
                  <a:spcPts val="4403"/>
                </a:lnSpc>
              </a:pPr>
              <a:r>
                <a:rPr lang="en-US" sz="3145">
                  <a:solidFill>
                    <a:srgbClr val="233D5D"/>
                  </a:solidFill>
                  <a:latin typeface="Libre Franklin Bold"/>
                </a:rPr>
                <a:t>Här visar du fördelarna med att rösta på dig/köpa din produkt/göra någon förbättring.</a:t>
              </a:r>
            </a:p>
            <a:p>
              <a:pPr>
                <a:lnSpc>
                  <a:spcPts val="4403"/>
                </a:lnSpc>
              </a:pPr>
              <a:endParaRPr lang="en-US" sz="3145">
                <a:solidFill>
                  <a:srgbClr val="233D5D"/>
                </a:solidFill>
                <a:latin typeface="Libre Franklin Bold"/>
              </a:endParaRPr>
            </a:p>
            <a:p>
              <a:pPr>
                <a:lnSpc>
                  <a:spcPts val="4403"/>
                </a:lnSpc>
              </a:pPr>
              <a:r>
                <a:rPr lang="en-US" sz="3145">
                  <a:solidFill>
                    <a:srgbClr val="233D5D"/>
                  </a:solidFill>
                  <a:latin typeface="Libre Franklin Bold"/>
                </a:rPr>
                <a:t>Övertyga lyssnaren att rösta på dig/köpa din produkt/förbättra någonting.</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1912">
        <p159:morph option="byObject"/>
      </p:transition>
    </mc:Choice>
    <mc:Fallback xmlns="">
      <p:transition spd="slow" advTm="31912">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455</Words>
  <Application>Microsoft Office PowerPoint</Application>
  <PresentationFormat>Anpassad</PresentationFormat>
  <Paragraphs>33</Paragraphs>
  <Slides>14</Slides>
  <Notes>0</Notes>
  <HiddenSlides>0</HiddenSlides>
  <MMClips>1</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14</vt:i4>
      </vt:variant>
    </vt:vector>
  </HeadingPairs>
  <TitlesOfParts>
    <vt:vector size="23" baseType="lpstr">
      <vt:lpstr>Libre Franklin Medium</vt:lpstr>
      <vt:lpstr>Libre Franklin Light Bold</vt:lpstr>
      <vt:lpstr>Libre Franklin Bold Bold</vt:lpstr>
      <vt:lpstr>Arial</vt:lpstr>
      <vt:lpstr>Libre Franklin Light</vt:lpstr>
      <vt:lpstr>Calibri</vt:lpstr>
      <vt:lpstr>Libre Franklin Bold</vt:lpstr>
      <vt:lpstr>Libre Franklin Medium Bold</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Covid Awareness Face Mask Management Events and Special Interest Presentation</dc:title>
  <cp:lastModifiedBy>Tobias Andersson</cp:lastModifiedBy>
  <cp:revision>16</cp:revision>
  <dcterms:created xsi:type="dcterms:W3CDTF">2006-08-16T00:00:00Z</dcterms:created>
  <dcterms:modified xsi:type="dcterms:W3CDTF">2020-09-06T19:26:05Z</dcterms:modified>
  <dc:identifier>DAEGWogtU1Y</dc:identifier>
</cp:coreProperties>
</file>